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315" r:id="rId5"/>
    <p:sldId id="335" r:id="rId6"/>
    <p:sldId id="288" r:id="rId7"/>
    <p:sldId id="316" r:id="rId8"/>
    <p:sldId id="314" r:id="rId9"/>
    <p:sldId id="334" r:id="rId10"/>
    <p:sldId id="294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33" r:id="rId20"/>
    <p:sldId id="325" r:id="rId21"/>
    <p:sldId id="326" r:id="rId22"/>
    <p:sldId id="327" r:id="rId23"/>
    <p:sldId id="332" r:id="rId24"/>
    <p:sldId id="328" r:id="rId25"/>
    <p:sldId id="329" r:id="rId26"/>
    <p:sldId id="330" r:id="rId27"/>
    <p:sldId id="331" r:id="rId28"/>
    <p:sldId id="336" r:id="rId2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9A8"/>
    <a:srgbClr val="AA1A58"/>
    <a:srgbClr val="555555"/>
    <a:srgbClr val="CC0066"/>
    <a:srgbClr val="FFCB1D"/>
    <a:srgbClr val="E7E9EB"/>
    <a:srgbClr val="E5E7E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3E433-B6F2-4E40-803B-BDD6B8E7D9F3}" v="15" dt="2022-06-01T09:58:49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6101" autoAdjust="0"/>
  </p:normalViewPr>
  <p:slideViewPr>
    <p:cSldViewPr snapToGrid="0">
      <p:cViewPr varScale="1">
        <p:scale>
          <a:sx n="70" d="100"/>
          <a:sy n="70" d="100"/>
        </p:scale>
        <p:origin x="6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ttre Francis" userId="2cfa57d8-f625-4752-9e55-301e9c021c1d" providerId="ADAL" clId="{4633E433-B6F2-4E40-803B-BDD6B8E7D9F3}"/>
    <pc:docChg chg="modSld">
      <pc:chgData name="Littre Francis" userId="2cfa57d8-f625-4752-9e55-301e9c021c1d" providerId="ADAL" clId="{4633E433-B6F2-4E40-803B-BDD6B8E7D9F3}" dt="2022-06-01T09:58:49.454" v="14" actId="20577"/>
      <pc:docMkLst>
        <pc:docMk/>
      </pc:docMkLst>
      <pc:sldChg chg="modSp modAnim">
        <pc:chgData name="Littre Francis" userId="2cfa57d8-f625-4752-9e55-301e9c021c1d" providerId="ADAL" clId="{4633E433-B6F2-4E40-803B-BDD6B8E7D9F3}" dt="2022-06-01T09:58:49.454" v="14" actId="20577"/>
        <pc:sldMkLst>
          <pc:docMk/>
          <pc:sldMk cId="1839705162" sldId="327"/>
        </pc:sldMkLst>
        <pc:spChg chg="mod">
          <ac:chgData name="Littre Francis" userId="2cfa57d8-f625-4752-9e55-301e9c021c1d" providerId="ADAL" clId="{4633E433-B6F2-4E40-803B-BDD6B8E7D9F3}" dt="2022-06-01T09:58:49.454" v="14" actId="20577"/>
          <ac:spMkLst>
            <pc:docMk/>
            <pc:sldMk cId="1839705162" sldId="327"/>
            <ac:spMk id="15" creationId="{4AD6E2C5-8D8B-4775-B0EB-0C99ABD232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9B353-E33F-4C1B-8ED7-25EA692B09F2}" type="datetimeFigureOut">
              <a:rPr lang="fr-BE" smtClean="0"/>
              <a:t>01-06-22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B21B-E6E2-4BA7-B4A3-1D6A3AACBA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909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FB21B-E6E2-4BA7-B4A3-1D6A3AACBA2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460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FB21B-E6E2-4BA7-B4A3-1D6A3AACBA2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463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FB21B-E6E2-4BA7-B4A3-1D6A3AACBA20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864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FB21B-E6E2-4BA7-B4A3-1D6A3AACBA20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097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FB21B-E6E2-4BA7-B4A3-1D6A3AACBA20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3152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2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65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62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31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10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85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74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1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35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1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01.06.2022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93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segec.be/gedsearch/document/39519/consulter" TargetMode="External"/><Relationship Id="rId2" Type="http://schemas.openxmlformats.org/officeDocument/2006/relationships/hyperlink" Target="https://www.gallilex.cfwb.be/fr/leg_res_02.php?ncda=49421&amp;referant=l0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F3BDCF1-0B6E-4FC0-A5AE-025F9197C37A}"/>
              </a:ext>
            </a:extLst>
          </p:cNvPr>
          <p:cNvSpPr/>
          <p:nvPr/>
        </p:nvSpPr>
        <p:spPr>
          <a:xfrm>
            <a:off x="-169088" y="4876407"/>
            <a:ext cx="12192000" cy="1999128"/>
          </a:xfrm>
          <a:prstGeom prst="rect">
            <a:avLst/>
          </a:prstGeom>
          <a:solidFill>
            <a:srgbClr val="E7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Impact" panose="020B0806030902050204" pitchFamily="34" charset="0"/>
              </a:rPr>
              <a:t>Webinaire du 1 juin 2022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Impact" panose="020B0806030902050204" pitchFamily="34" charset="0"/>
              </a:rPr>
              <a:t>Nadine Breels, Evelyne De Commer, Sylvie Delbrouck, Marie-France Homerin, Francis Littré </a:t>
            </a:r>
            <a:endParaRPr lang="fr-BE" sz="24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AA37DD8-073F-4EB9-A689-5ECC2F88DA01}"/>
              </a:ext>
            </a:extLst>
          </p:cNvPr>
          <p:cNvSpPr txBox="1">
            <a:spLocks/>
          </p:cNvSpPr>
          <p:nvPr/>
        </p:nvSpPr>
        <p:spPr>
          <a:xfrm>
            <a:off x="2074389" y="2438494"/>
            <a:ext cx="8288398" cy="2045367"/>
          </a:xfrm>
          <a:prstGeom prst="rect">
            <a:avLst/>
          </a:prstGeom>
          <a:solidFill>
            <a:srgbClr val="FFFFFF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4800" cap="small" dirty="0">
                <a:solidFill>
                  <a:srgbClr val="555555"/>
                </a:solidFill>
                <a:latin typeface="Impact" panose="020B0806030902050204" pitchFamily="34" charset="0"/>
                <a:cs typeface="Calibri Light"/>
              </a:rPr>
              <a:t>Présentation du décret sur </a:t>
            </a:r>
            <a:r>
              <a:rPr lang="fr-BE" sz="4800" cap="small" dirty="0">
                <a:solidFill>
                  <a:srgbClr val="FFC000"/>
                </a:solidFill>
                <a:latin typeface="Impact" panose="020B0806030902050204" pitchFamily="34" charset="0"/>
                <a:cs typeface="Calibri Light"/>
              </a:rPr>
              <a:t>la formation professionnelle continue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cs typeface="Calibri Light"/>
              </a:rPr>
              <a:t>du 17 juin 2021</a:t>
            </a:r>
            <a:endParaRPr lang="de-DE" sz="28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8E0B8B00-CC98-4356-8E85-099853C377E7}"/>
              </a:ext>
            </a:extLst>
          </p:cNvPr>
          <p:cNvSpPr txBox="1">
            <a:spLocks/>
          </p:cNvSpPr>
          <p:nvPr/>
        </p:nvSpPr>
        <p:spPr>
          <a:xfrm>
            <a:off x="2827859" y="4876407"/>
            <a:ext cx="6019362" cy="683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de-DE" sz="2000" dirty="0">
              <a:latin typeface="Impact" panose="020B080603090205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49AFA21-24BC-4BF2-B6DD-7B0E2499D8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880" y="314520"/>
            <a:ext cx="2161032" cy="12679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361D22-C7C0-4DB5-A232-C77D1B6357C1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513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CCDEAE-EBA3-4095-AEED-8A6EDDE0A4EB}"/>
              </a:ext>
            </a:extLst>
          </p:cNvPr>
          <p:cNvSpPr txBox="1"/>
          <p:nvPr/>
        </p:nvSpPr>
        <p:spPr>
          <a:xfrm>
            <a:off x="754602" y="2446871"/>
            <a:ext cx="11070639" cy="2796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4400" cap="small" dirty="0">
                <a:solidFill>
                  <a:srgbClr val="AA1A58"/>
                </a:solidFill>
                <a:latin typeface="Impact" panose="020B0806030902050204" pitchFamily="34" charset="0"/>
              </a:rPr>
              <a:t>Ecarts</a:t>
            </a: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 </a:t>
            </a:r>
            <a:r>
              <a:rPr lang="fr-BE" sz="2400" dirty="0">
                <a:solidFill>
                  <a:srgbClr val="000000"/>
                </a:solidFill>
              </a:rPr>
              <a:t>entre une 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situation actuelle</a:t>
            </a:r>
            <a:r>
              <a:rPr lang="fr-BE" sz="2400" dirty="0">
                <a:solidFill>
                  <a:srgbClr val="000000"/>
                </a:solidFill>
              </a:rPr>
              <a:t>, intégrant des apprentissages/compétences déjà réalisés/acquises, et une 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situation souhaitée </a:t>
            </a:r>
            <a:r>
              <a:rPr lang="fr-BE" sz="2400" dirty="0">
                <a:solidFill>
                  <a:srgbClr val="000000"/>
                </a:solidFill>
              </a:rPr>
              <a:t>ou souhaitable, qu’une formation est susceptible de diminuer par le développement ou le renforcement de compétences.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solidFill>
                <a:srgbClr val="000000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L'analyse des écarts </a:t>
            </a:r>
            <a:r>
              <a:rPr lang="fr-BE" sz="2400" dirty="0">
                <a:solidFill>
                  <a:srgbClr val="000000"/>
                </a:solidFill>
              </a:rPr>
              <a:t>va déterminer des </a:t>
            </a:r>
            <a:r>
              <a:rPr lang="fr-BE" sz="2400" b="1" dirty="0">
                <a:solidFill>
                  <a:srgbClr val="000000"/>
                </a:solidFill>
              </a:rPr>
              <a:t>objectifs de formation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4170900" y="198695"/>
            <a:ext cx="7852012" cy="196977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defRPr sz="6100" cap="small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defRPr>
            </a:lvl1pPr>
          </a:lstStyle>
          <a:p>
            <a:r>
              <a:rPr lang="fr-FR" dirty="0"/>
              <a:t>Besoins de formation définis comme … </a:t>
            </a:r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339A4-D8C8-435D-AEED-1B3E5BE053F2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DD006B-7D8D-2BA3-C02D-D5C0AE79AC25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388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CCDEAE-EBA3-4095-AEED-8A6EDDE0A4EB}"/>
              </a:ext>
            </a:extLst>
          </p:cNvPr>
          <p:cNvSpPr txBox="1"/>
          <p:nvPr/>
        </p:nvSpPr>
        <p:spPr>
          <a:xfrm>
            <a:off x="1862725" y="1772693"/>
            <a:ext cx="9902493" cy="2725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Celles répondant à </a:t>
            </a: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des besoins collectifs</a:t>
            </a:r>
            <a:r>
              <a:rPr lang="fr-BE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, qui se caractérisent par une </a:t>
            </a: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participation obligatoire</a:t>
            </a:r>
            <a:r>
              <a:rPr lang="fr-FR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latin typeface="+mn-l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Celles répondant à des </a:t>
            </a: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besoins personnalisés</a:t>
            </a:r>
            <a:r>
              <a:rPr lang="fr-BE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, qui se caractérisent par une </a:t>
            </a: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participation facultative et volontaire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4170900" y="73660"/>
            <a:ext cx="7852012" cy="83099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r">
              <a:defRPr sz="6100" cap="small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defRPr>
            </a:lvl1pPr>
          </a:lstStyle>
          <a:p>
            <a:r>
              <a:rPr lang="fr-FR" dirty="0"/>
              <a:t>deux types de formations</a:t>
            </a:r>
            <a:endParaRPr lang="fr-BE" dirty="0"/>
          </a:p>
        </p:txBody>
      </p:sp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CFB38CA8-0CC0-4E28-9429-42372C6F8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7631" y="1772693"/>
            <a:ext cx="655093" cy="655093"/>
          </a:xfrm>
          <a:prstGeom prst="rect">
            <a:avLst/>
          </a:prstGeom>
        </p:spPr>
      </p:pic>
      <p:pic>
        <p:nvPicPr>
          <p:cNvPr id="10" name="Graphique 9" descr="Badge Nouveau contour">
            <a:extLst>
              <a:ext uri="{FF2B5EF4-FFF2-40B4-BE49-F238E27FC236}">
                <a16:creationId xmlns:a16="http://schemas.microsoft.com/office/drawing/2014/main" id="{8E094B1D-BC2B-4E60-83FB-20CFC1AF2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7632" y="3389671"/>
            <a:ext cx="655093" cy="65509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58D3F39-921F-4693-8302-A6867BED04EF}"/>
              </a:ext>
            </a:extLst>
          </p:cNvPr>
          <p:cNvSpPr txBox="1"/>
          <p:nvPr/>
        </p:nvSpPr>
        <p:spPr>
          <a:xfrm>
            <a:off x="1917671" y="5245980"/>
            <a:ext cx="99024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altLang="fr-FR" sz="2800" dirty="0">
                <a:solidFill>
                  <a:srgbClr val="555555"/>
                </a:solidFill>
                <a:latin typeface="Impact" panose="020B0806030902050204" pitchFamily="34" charset="0"/>
              </a:rPr>
              <a:t>Les demi-jours de formation professionnelle ne peuvent pas être comptabilisés comme travail collaboratif</a:t>
            </a:r>
            <a:endParaRPr lang="fr-BE" sz="2800" dirty="0">
              <a:solidFill>
                <a:srgbClr val="555555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Graphique 3" descr="Avertissement avec un remplissage uni">
            <a:extLst>
              <a:ext uri="{FF2B5EF4-FFF2-40B4-BE49-F238E27FC236}">
                <a16:creationId xmlns:a16="http://schemas.microsoft.com/office/drawing/2014/main" id="{59D13ED3-85B5-465A-BBDC-F09C37165A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0777" y="5233257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6A711E9-7693-44AA-8428-12F13AE8335B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EB5FB62-F25E-29CE-EA63-617884DF0095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610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CCDEAE-EBA3-4095-AEED-8A6EDDE0A4EB}"/>
              </a:ext>
            </a:extLst>
          </p:cNvPr>
          <p:cNvSpPr txBox="1"/>
          <p:nvPr/>
        </p:nvSpPr>
        <p:spPr>
          <a:xfrm>
            <a:off x="1542197" y="1269434"/>
            <a:ext cx="10086543" cy="4881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Répondant à des besoins collectifs </a:t>
            </a:r>
            <a:r>
              <a:rPr lang="fr-BE" sz="2400" dirty="0">
                <a:solidFill>
                  <a:srgbClr val="000000"/>
                </a:solidFill>
              </a:rPr>
              <a:t>d’une équipe éducative ou d’un </a:t>
            </a:r>
            <a:r>
              <a:rPr lang="fr-BE" sz="2400" dirty="0" err="1">
                <a:solidFill>
                  <a:srgbClr val="000000"/>
                </a:solidFill>
              </a:rPr>
              <a:t>mdp</a:t>
            </a:r>
            <a:r>
              <a:rPr lang="fr-BE" sz="2400" dirty="0">
                <a:solidFill>
                  <a:srgbClr val="000000"/>
                </a:solidFill>
              </a:rPr>
              <a:t> mandaté</a:t>
            </a:r>
            <a:endParaRPr lang="fr-BE" sz="3200" cap="small" dirty="0">
              <a:solidFill>
                <a:srgbClr val="FFCB1D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defRPr/>
            </a:pP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Identifiés</a:t>
            </a: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 </a:t>
            </a:r>
            <a:r>
              <a:rPr lang="fr-BE" sz="2400" dirty="0">
                <a:solidFill>
                  <a:srgbClr val="000000"/>
                </a:solidFill>
              </a:rPr>
              <a:t>lors de l’élaboration du </a:t>
            </a:r>
            <a:r>
              <a:rPr lang="fr-BE" sz="2400" b="1" dirty="0">
                <a:solidFill>
                  <a:srgbClr val="AA1A58"/>
                </a:solidFill>
              </a:rPr>
              <a:t>plan de pilotage </a:t>
            </a:r>
            <a:r>
              <a:rPr lang="fr-BE" sz="2400" dirty="0">
                <a:solidFill>
                  <a:srgbClr val="000000"/>
                </a:solidFill>
              </a:rPr>
              <a:t>ou de l’évaluation du </a:t>
            </a:r>
            <a:r>
              <a:rPr lang="fr-BE" sz="2400" b="1" dirty="0">
                <a:solidFill>
                  <a:srgbClr val="AA1A58"/>
                </a:solidFill>
              </a:rPr>
              <a:t>contrat d’objectifs </a:t>
            </a:r>
            <a:r>
              <a:rPr lang="fr-BE" sz="2400" dirty="0">
                <a:solidFill>
                  <a:srgbClr val="000000"/>
                </a:solidFill>
              </a:rPr>
              <a:t>(ou dispositif d’ajustement)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3200" cap="small" dirty="0">
              <a:solidFill>
                <a:srgbClr val="52B9A8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6 demi-jours/année scolaire    </a:t>
            </a:r>
            <a:r>
              <a:rPr lang="fr-BE" sz="2400" dirty="0">
                <a:solidFill>
                  <a:srgbClr val="000000"/>
                </a:solidFill>
              </a:rPr>
              <a:t>(</a:t>
            </a:r>
            <a:r>
              <a:rPr lang="fr-BE" sz="2400" b="1" dirty="0">
                <a:solidFill>
                  <a:srgbClr val="000000"/>
                </a:solidFill>
              </a:rPr>
              <a:t>cours suspendus pour plate-forme de formation, journée pédagogique, …</a:t>
            </a:r>
            <a:r>
              <a:rPr lang="fr-BE" sz="2400" dirty="0">
                <a:solidFill>
                  <a:srgbClr val="000000"/>
                </a:solidFill>
              </a:rPr>
              <a:t>),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400" dirty="0">
                <a:solidFill>
                  <a:srgbClr val="000000"/>
                </a:solidFill>
              </a:rPr>
              <a:t>mais </a:t>
            </a:r>
            <a:r>
              <a:rPr lang="fr-BE" sz="2400" b="1" dirty="0">
                <a:solidFill>
                  <a:schemeClr val="accent1">
                    <a:lumMod val="75000"/>
                  </a:schemeClr>
                </a:solidFill>
              </a:rPr>
              <a:t>capitalisation sur 6 ans</a:t>
            </a:r>
            <a:r>
              <a:rPr lang="fr-BE" sz="2400" dirty="0">
                <a:solidFill>
                  <a:srgbClr val="000000"/>
                </a:solidFill>
              </a:rPr>
              <a:t>, permettant d’aller jusque </a:t>
            </a:r>
            <a:r>
              <a:rPr lang="fr-BE" sz="2400" b="1" dirty="0">
                <a:solidFill>
                  <a:schemeClr val="accent1">
                    <a:lumMod val="75000"/>
                  </a:schemeClr>
                </a:solidFill>
              </a:rPr>
              <a:t>10 demi-jours/an</a:t>
            </a:r>
            <a:r>
              <a:rPr lang="fr-BE" sz="2400" dirty="0">
                <a:solidFill>
                  <a:srgbClr val="52B9A8"/>
                </a:solidFill>
              </a:rPr>
              <a:t>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solidFill>
                <a:srgbClr val="52B9A8"/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400" dirty="0">
                <a:solidFill>
                  <a:srgbClr val="000000"/>
                </a:solidFill>
              </a:rPr>
              <a:t>(+ 6 demi-jours max. sur décision du gvt, 1 an avant)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5854701" y="238383"/>
            <a:ext cx="6210299" cy="103105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BESOINS Collectifs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CFB38CA8-0CC0-4E28-9429-42372C6F8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104" y="1269434"/>
            <a:ext cx="655093" cy="655093"/>
          </a:xfrm>
          <a:prstGeom prst="rect">
            <a:avLst/>
          </a:prstGeom>
        </p:spPr>
      </p:pic>
      <p:pic>
        <p:nvPicPr>
          <p:cNvPr id="10" name="Graphique 9" descr="Badge Nouveau contour">
            <a:extLst>
              <a:ext uri="{FF2B5EF4-FFF2-40B4-BE49-F238E27FC236}">
                <a16:creationId xmlns:a16="http://schemas.microsoft.com/office/drawing/2014/main" id="{F7938B7D-9F78-449A-A188-2F4D19837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103" y="2251591"/>
            <a:ext cx="655093" cy="655093"/>
          </a:xfrm>
          <a:prstGeom prst="rect">
            <a:avLst/>
          </a:prstGeom>
        </p:spPr>
      </p:pic>
      <p:pic>
        <p:nvPicPr>
          <p:cNvPr id="11" name="Graphique 10" descr="Badge Nouveau contour">
            <a:extLst>
              <a:ext uri="{FF2B5EF4-FFF2-40B4-BE49-F238E27FC236}">
                <a16:creationId xmlns:a16="http://schemas.microsoft.com/office/drawing/2014/main" id="{E6249893-4737-4AB3-B43D-23E1F0744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102" y="3793135"/>
            <a:ext cx="655093" cy="6550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C0DC0E-599C-4BF3-B254-EAA0F686660D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F0240A-4D07-3751-1B61-C397146CAE22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031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951F58-678E-45B4-97F0-EAFA927C4E8F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DEEB58F-CEED-4858-9202-BF4045718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817868"/>
              </p:ext>
            </p:extLst>
          </p:nvPr>
        </p:nvGraphicFramePr>
        <p:xfrm>
          <a:off x="441277" y="904120"/>
          <a:ext cx="11750723" cy="496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424">
                  <a:extLst>
                    <a:ext uri="{9D8B030D-6E8A-4147-A177-3AD203B41FA5}">
                      <a16:colId xmlns:a16="http://schemas.microsoft.com/office/drawing/2014/main" val="3139594093"/>
                    </a:ext>
                  </a:extLst>
                </a:gridCol>
                <a:gridCol w="5800299">
                  <a:extLst>
                    <a:ext uri="{9D8B030D-6E8A-4147-A177-3AD203B41FA5}">
                      <a16:colId xmlns:a16="http://schemas.microsoft.com/office/drawing/2014/main" val="1055351381"/>
                    </a:ext>
                  </a:extLst>
                </a:gridCol>
              </a:tblGrid>
              <a:tr h="3696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600" b="1" kern="1200" cap="small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j-ea"/>
                          <a:cs typeface="Calibri Light"/>
                        </a:rPr>
                        <a:t>Niveau inter-réseaux</a:t>
                      </a:r>
                    </a:p>
                  </a:txBody>
                  <a:tcPr marL="91423" marR="91423" marT="45740" marB="45740">
                    <a:solidFill>
                      <a:srgbClr val="52B9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small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j-ea"/>
                          <a:cs typeface="Calibri Light"/>
                        </a:rPr>
                        <a:t>Niveau réseau</a:t>
                      </a:r>
                    </a:p>
                  </a:txBody>
                  <a:tcPr marL="91423" marR="91423" marT="45740" marB="45740">
                    <a:solidFill>
                      <a:srgbClr val="FFCB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7270"/>
                  </a:ext>
                </a:extLst>
              </a:tr>
              <a:tr h="2987679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Besoins issus des 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Objectifs</a:t>
                      </a:r>
                      <a:r>
                        <a:rPr lang="fr-FR" sz="1600" dirty="0">
                          <a:solidFill>
                            <a:srgbClr val="555555"/>
                          </a:solidFill>
                        </a:rPr>
                        <a:t>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d’amélioration du système éducatif</a:t>
                      </a:r>
                      <a:endParaRPr lang="fr-FR" sz="1600" dirty="0">
                        <a:solidFill>
                          <a:srgbClr val="555555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Objectifs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particuliers </a:t>
                      </a:r>
                      <a:endParaRPr lang="fr-FR" sz="1600" dirty="0">
                        <a:solidFill>
                          <a:srgbClr val="555555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Analyse</a:t>
                      </a:r>
                      <a:r>
                        <a:rPr lang="fr-FR" sz="1600" dirty="0">
                          <a:solidFill>
                            <a:srgbClr val="555555"/>
                          </a:solidFill>
                        </a:rPr>
                        <a:t>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des plans de formation</a:t>
                      </a:r>
                      <a:r>
                        <a:rPr lang="fr-FR" sz="1600" dirty="0">
                          <a:solidFill>
                            <a:srgbClr val="555555"/>
                          </a:solidFill>
                        </a:rPr>
                        <a:t> de l’ensemble des écoles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fr-FR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600" dirty="0">
                          <a:solidFill>
                            <a:srgbClr val="555555"/>
                          </a:solidFill>
                        </a:rPr>
                        <a:t>Mais aussi 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dirty="0">
                        <a:solidFill>
                          <a:srgbClr val="555555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Thèmes et orientations </a:t>
                      </a:r>
                      <a:r>
                        <a:rPr lang="fr-BE" sz="1600" dirty="0">
                          <a:solidFill>
                            <a:srgbClr val="555555"/>
                          </a:solidFill>
                        </a:rPr>
                        <a:t>prior</a:t>
                      </a:r>
                      <a:r>
                        <a:rPr lang="fr-BE" sz="1600" kern="1200" dirty="0">
                          <a:solidFill>
                            <a:srgbClr val="555555"/>
                          </a:solidFill>
                          <a:latin typeface="+mn-lt"/>
                          <a:ea typeface="+mn-ea"/>
                          <a:cs typeface="+mn-cs"/>
                        </a:rPr>
                        <a:t>itair</a:t>
                      </a:r>
                      <a:r>
                        <a:rPr lang="fr-BE" sz="1600" dirty="0">
                          <a:solidFill>
                            <a:srgbClr val="555555"/>
                          </a:solidFill>
                        </a:rPr>
                        <a:t>es du niveau inter-réseaux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Dispositions décrétales </a:t>
                      </a:r>
                      <a:r>
                        <a:rPr lang="fr-BE" sz="1600" dirty="0">
                          <a:solidFill>
                            <a:srgbClr val="555555"/>
                          </a:solidFill>
                        </a:rPr>
                        <a:t>ou réglementaires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600" dirty="0">
                        <a:solidFill>
                          <a:srgbClr val="AA1A58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BE" sz="1600" b="1" dirty="0">
                          <a:solidFill>
                            <a:srgbClr val="AA1A58"/>
                          </a:solidFill>
                        </a:rPr>
                        <a:t>Ce qui est « commun » quelle que soit l’école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r-BE" sz="2000" dirty="0">
                        <a:solidFill>
                          <a:srgbClr val="555555"/>
                        </a:solidFill>
                        <a:latin typeface="Impact" panose="020B0806030902050204" pitchFamily="34" charset="0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BE" sz="20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</a:rPr>
                        <a:t>2 demi-jours/an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0" marB="4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Besoins issus des 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Projets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éducatifs et pédagogiques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propres du PO ou de la FPO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Analyse </a:t>
                      </a:r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des plans de formation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des écoles du réseau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sur les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thèmes ou orientations prioritaires :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approfondissement et mise en œuvre d’un objet de formation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dans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le contexte de l’école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q"/>
                      </a:pP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dans </a:t>
                      </a: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la spécificité du réseau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4 demi-jours /an</a:t>
                      </a:r>
                    </a:p>
                    <a:p>
                      <a:endParaRPr lang="fr-B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40" marB="45740">
                    <a:solidFill>
                      <a:srgbClr val="FFCB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9829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A77CCB5-37A5-4EC0-BA8B-C6EC981D92EF}"/>
              </a:ext>
            </a:extLst>
          </p:cNvPr>
          <p:cNvSpPr txBox="1"/>
          <p:nvPr/>
        </p:nvSpPr>
        <p:spPr>
          <a:xfrm>
            <a:off x="5295901" y="2354"/>
            <a:ext cx="6896099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BESOINS Collectifs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B1BB3-627A-4D64-978B-C14C42F27D3F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DA2A2F1-09C8-FAEC-3790-6640E979BED7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6561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CCDEAE-EBA3-4095-AEED-8A6EDDE0A4EB}"/>
              </a:ext>
            </a:extLst>
          </p:cNvPr>
          <p:cNvSpPr txBox="1"/>
          <p:nvPr/>
        </p:nvSpPr>
        <p:spPr>
          <a:xfrm>
            <a:off x="1542195" y="1823618"/>
            <a:ext cx="10086543" cy="4493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Répondant à des besoins personnalisés </a:t>
            </a:r>
            <a:r>
              <a:rPr lang="fr-BE" sz="2400" dirty="0"/>
              <a:t>: un développement professionnel individuel (participation facultative et volontaire)</a:t>
            </a:r>
          </a:p>
          <a:p>
            <a:pPr algn="just">
              <a:lnSpc>
                <a:spcPct val="115000"/>
              </a:lnSpc>
              <a:defRPr/>
            </a:pPr>
            <a:endParaRPr lang="fr-BE" sz="2400" dirty="0"/>
          </a:p>
          <a:p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10 demi-jours/an durant le temps de travail</a:t>
            </a:r>
            <a:r>
              <a:rPr lang="fr-BE" sz="3200" dirty="0"/>
              <a:t>, </a:t>
            </a:r>
            <a:r>
              <a:rPr lang="fr-BE" sz="2400" dirty="0"/>
              <a:t>capitalisables 6 ans en inter-réseaux et/ou en réseau</a:t>
            </a:r>
          </a:p>
          <a:p>
            <a:endParaRPr lang="fr-BE" sz="2400" dirty="0"/>
          </a:p>
          <a:p>
            <a:r>
              <a:rPr lang="fr-BE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Enseignants novices : + 1 jour supplémentaire</a:t>
            </a:r>
            <a:r>
              <a:rPr lang="fr-BE" sz="3200" dirty="0"/>
              <a:t> </a:t>
            </a:r>
            <a:r>
              <a:rPr lang="fr-BE" sz="2400" dirty="0"/>
              <a:t>par mois presté durant les 5 premières années pour un max de 5 jours/an</a:t>
            </a:r>
          </a:p>
          <a:p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Hors temps de travail : no </a:t>
            </a:r>
            <a:r>
              <a:rPr lang="fr-BE" sz="3200" cap="small" dirty="0" err="1">
                <a:solidFill>
                  <a:srgbClr val="FFCB1D"/>
                </a:solidFill>
                <a:latin typeface="Impact" panose="020B0806030902050204" pitchFamily="34" charset="0"/>
              </a:rPr>
              <a:t>limit</a:t>
            </a:r>
            <a:endParaRPr lang="fr-BE" sz="3200" cap="small" dirty="0">
              <a:solidFill>
                <a:srgbClr val="FFCB1D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solidFill>
                <a:srgbClr val="52B9A8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4838700" y="202408"/>
            <a:ext cx="73533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BESOINS personnalisés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CFB38CA8-0CC0-4E28-9429-42372C6F8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096" y="1825737"/>
            <a:ext cx="655093" cy="655093"/>
          </a:xfrm>
          <a:prstGeom prst="rect">
            <a:avLst/>
          </a:prstGeom>
        </p:spPr>
      </p:pic>
      <p:pic>
        <p:nvPicPr>
          <p:cNvPr id="10" name="Graphique 9" descr="Badge Nouveau contour">
            <a:extLst>
              <a:ext uri="{FF2B5EF4-FFF2-40B4-BE49-F238E27FC236}">
                <a16:creationId xmlns:a16="http://schemas.microsoft.com/office/drawing/2014/main" id="{F7938B7D-9F78-449A-A188-2F4D19837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097" y="3138042"/>
            <a:ext cx="655093" cy="655093"/>
          </a:xfrm>
          <a:prstGeom prst="rect">
            <a:avLst/>
          </a:prstGeom>
        </p:spPr>
      </p:pic>
      <p:pic>
        <p:nvPicPr>
          <p:cNvPr id="11" name="Graphique 10" descr="Badge Nouveau contour">
            <a:extLst>
              <a:ext uri="{FF2B5EF4-FFF2-40B4-BE49-F238E27FC236}">
                <a16:creationId xmlns:a16="http://schemas.microsoft.com/office/drawing/2014/main" id="{E6249893-4737-4AB3-B43D-23E1F0744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095" y="4070227"/>
            <a:ext cx="655093" cy="655093"/>
          </a:xfrm>
          <a:prstGeom prst="rect">
            <a:avLst/>
          </a:prstGeom>
        </p:spPr>
      </p:pic>
      <p:pic>
        <p:nvPicPr>
          <p:cNvPr id="13" name="Graphique 12" descr="Badge Nouveau contour">
            <a:extLst>
              <a:ext uri="{FF2B5EF4-FFF2-40B4-BE49-F238E27FC236}">
                <a16:creationId xmlns:a16="http://schemas.microsoft.com/office/drawing/2014/main" id="{7C03C160-2C57-4B44-9DB4-93947F06D9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7095" y="5215541"/>
            <a:ext cx="655093" cy="6550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A8B6D88-3762-4768-9424-7AA6A0116E6B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4801EEB-65F1-4108-03AC-067436DC2364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8138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DEEB58F-CEED-4858-9202-BF4045718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896451"/>
              </p:ext>
            </p:extLst>
          </p:nvPr>
        </p:nvGraphicFramePr>
        <p:xfrm>
          <a:off x="261581" y="1033405"/>
          <a:ext cx="11668837" cy="39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594">
                  <a:extLst>
                    <a:ext uri="{9D8B030D-6E8A-4147-A177-3AD203B41FA5}">
                      <a16:colId xmlns:a16="http://schemas.microsoft.com/office/drawing/2014/main" val="3139594093"/>
                    </a:ext>
                  </a:extLst>
                </a:gridCol>
                <a:gridCol w="5841243">
                  <a:extLst>
                    <a:ext uri="{9D8B030D-6E8A-4147-A177-3AD203B41FA5}">
                      <a16:colId xmlns:a16="http://schemas.microsoft.com/office/drawing/2014/main" val="1055351381"/>
                    </a:ext>
                  </a:extLst>
                </a:gridCol>
              </a:tblGrid>
              <a:tr h="3696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4000" b="1" kern="1200" cap="small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j-ea"/>
                          <a:cs typeface="Calibri Light"/>
                        </a:rPr>
                        <a:t>Niveau inter-réseaux</a:t>
                      </a:r>
                    </a:p>
                  </a:txBody>
                  <a:tcPr marL="91423" marR="91423" marT="45740" marB="45740">
                    <a:solidFill>
                      <a:srgbClr val="52B9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kern="1200" cap="small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j-ea"/>
                          <a:cs typeface="Calibri Light"/>
                        </a:rPr>
                        <a:t>Niveau réseau</a:t>
                      </a:r>
                    </a:p>
                  </a:txBody>
                  <a:tcPr marL="91423" marR="91423" marT="45740" marB="45740">
                    <a:solidFill>
                      <a:srgbClr val="FFCB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7270"/>
                  </a:ext>
                </a:extLst>
              </a:tr>
              <a:tr h="2987679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Besoins </a:t>
                      </a:r>
                      <a:r>
                        <a:rPr lang="fr-BE" sz="1600" dirty="0">
                          <a:solidFill>
                            <a:srgbClr val="555555"/>
                          </a:solidFill>
                        </a:rPr>
                        <a:t>issus des </a:t>
                      </a: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projets personnels de formation 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BE" sz="1600" dirty="0">
                          <a:solidFill>
                            <a:srgbClr val="555555"/>
                          </a:solidFill>
                        </a:rPr>
                        <a:t>En lien avec les objectifs d’amélioration du système éducatif ou objectifs particuliers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Sans lien avec un projet éducatif ou pédagogique du PO/réseau</a:t>
                      </a:r>
                      <a:endParaRPr lang="fr-BE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600" dirty="0">
                        <a:solidFill>
                          <a:srgbClr val="555555"/>
                        </a:solidFill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besoins de type universel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BE" sz="1400" dirty="0">
                        <a:solidFill>
                          <a:srgbClr val="555555"/>
                        </a:solidFill>
                      </a:endParaRPr>
                    </a:p>
                  </a:txBody>
                  <a:tcPr marL="91423" marR="91423" marT="45740" marB="4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Besoins </a:t>
                      </a:r>
                      <a:r>
                        <a:rPr lang="fr-BE" sz="1600" kern="1200" dirty="0">
                          <a:solidFill>
                            <a:srgbClr val="555555"/>
                          </a:solidFill>
                          <a:latin typeface="+mn-lt"/>
                          <a:ea typeface="+mn-ea"/>
                          <a:cs typeface="+mn-cs"/>
                        </a:rPr>
                        <a:t>issus des </a:t>
                      </a:r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projets personnels de formation :  </a:t>
                      </a:r>
                    </a:p>
                    <a:p>
                      <a:endParaRPr lang="fr-BE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lien avec les projets éducatif et pédagogique propres du PO ou du réseau</a:t>
                      </a:r>
                    </a:p>
                    <a:p>
                      <a:endParaRPr lang="fr-BE" sz="1600" kern="1200" dirty="0">
                        <a:solidFill>
                          <a:srgbClr val="55555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BE" sz="2000" kern="1200" dirty="0">
                          <a:solidFill>
                            <a:srgbClr val="555555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Sans lien direct avec les objectifs d’amélioration du système éducatif ou les objectifs particuliers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  <a:p>
                      <a:endParaRPr lang="fr-BE" sz="2000" kern="1200" dirty="0">
                        <a:solidFill>
                          <a:srgbClr val="555555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marL="91423" marR="91423" marT="45740" marB="45740">
                    <a:solidFill>
                      <a:srgbClr val="FFCB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9829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3A77CCB5-37A5-4EC0-BA8B-C6EC981D92EF}"/>
              </a:ext>
            </a:extLst>
          </p:cNvPr>
          <p:cNvSpPr txBox="1"/>
          <p:nvPr/>
        </p:nvSpPr>
        <p:spPr>
          <a:xfrm>
            <a:off x="6676031" y="202408"/>
            <a:ext cx="55159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800" cap="small" dirty="0" err="1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BESOIN</a:t>
            </a:r>
            <a:r>
              <a:rPr lang="fr-FR" sz="6000" cap="small" dirty="0" err="1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s</a:t>
            </a:r>
            <a:r>
              <a:rPr lang="fr-FR" sz="4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 personnalisés</a:t>
            </a:r>
            <a:endParaRPr lang="fr-BE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010A4E-28D8-45B1-BAC9-D5A052F45BDA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124AC-54D1-4301-ADF5-E162A7F59110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7BB90D2-2744-F5CB-AE4C-3E79C63B14A1}"/>
              </a:ext>
            </a:extLst>
          </p:cNvPr>
          <p:cNvSpPr txBox="1"/>
          <p:nvPr/>
        </p:nvSpPr>
        <p:spPr>
          <a:xfrm>
            <a:off x="374274" y="613217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0178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37B41A-7A98-4E18-874A-67C4E4D677A0}"/>
              </a:ext>
            </a:extLst>
          </p:cNvPr>
          <p:cNvSpPr/>
          <p:nvPr/>
        </p:nvSpPr>
        <p:spPr>
          <a:xfrm>
            <a:off x="1" y="5131558"/>
            <a:ext cx="12192000" cy="1840371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highlight>
                <a:srgbClr val="FF00FF"/>
              </a:highligh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FAB475-64DC-4BE7-BE1A-56121640F4B4}"/>
              </a:ext>
            </a:extLst>
          </p:cNvPr>
          <p:cNvSpPr txBox="1"/>
          <p:nvPr/>
        </p:nvSpPr>
        <p:spPr>
          <a:xfrm>
            <a:off x="2675007" y="3760601"/>
            <a:ext cx="6799897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Modalités de 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C5B297-A444-448C-B76F-1AD18B5EEF90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143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705B8AE-6302-4523-B9CD-0859E891D821}"/>
              </a:ext>
            </a:extLst>
          </p:cNvPr>
          <p:cNvSpPr/>
          <p:nvPr/>
        </p:nvSpPr>
        <p:spPr>
          <a:xfrm>
            <a:off x="0" y="6114560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1136744" y="14704"/>
            <a:ext cx="11055256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Critères de validité des formations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D6B69A-6C19-4808-AB95-294FAB71FE83}"/>
              </a:ext>
            </a:extLst>
          </p:cNvPr>
          <p:cNvSpPr txBox="1"/>
          <p:nvPr/>
        </p:nvSpPr>
        <p:spPr>
          <a:xfrm>
            <a:off x="2245047" y="1380623"/>
            <a:ext cx="9413543" cy="411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Une formation professionnelle continue valide </a:t>
            </a:r>
            <a:r>
              <a:rPr lang="fr-FR" sz="2800" dirty="0">
                <a:latin typeface="+mn-lt"/>
                <a:ea typeface="Arial" panose="020B0604020202020204" pitchFamily="34" charset="0"/>
              </a:rPr>
              <a:t>doit répondre aux critères minimaux suivants </a:t>
            </a:r>
            <a:r>
              <a:rPr lang="fr-FR" sz="2800" dirty="0">
                <a:ea typeface="Arial" panose="020B0604020202020204" pitchFamily="34" charset="0"/>
              </a:rPr>
              <a:t>: </a:t>
            </a:r>
            <a:endParaRPr lang="fr-FR" sz="1800" dirty="0">
              <a:latin typeface="+mn-l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1800" dirty="0">
              <a:latin typeface="+mn-l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000" dirty="0"/>
              <a:t>comporter au moins </a:t>
            </a:r>
            <a:r>
              <a:rPr lang="fr-FR" sz="2800" cap="small" dirty="0">
                <a:solidFill>
                  <a:srgbClr val="FFCB1D"/>
                </a:solidFill>
                <a:latin typeface="Impact" panose="020B0806030902050204" pitchFamily="34" charset="0"/>
              </a:rPr>
              <a:t>3 heures d’activités </a:t>
            </a:r>
            <a:r>
              <a:rPr lang="fr-FR" sz="2000" dirty="0"/>
              <a:t>de formation équivalent à une demi-journée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000" dirty="0"/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000" dirty="0"/>
              <a:t>permettre et travailler </a:t>
            </a:r>
            <a:r>
              <a:rPr lang="fr-FR" sz="2800" cap="small" dirty="0">
                <a:solidFill>
                  <a:srgbClr val="FFCB1D"/>
                </a:solidFill>
                <a:latin typeface="Impact" panose="020B0806030902050204" pitchFamily="34" charset="0"/>
              </a:rPr>
              <a:t>le lien avec l’activité professionnelle </a:t>
            </a:r>
            <a:r>
              <a:rPr lang="fr-FR" sz="2000" dirty="0"/>
              <a:t>du public ciblé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8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000" dirty="0"/>
              <a:t>favoriser </a:t>
            </a:r>
            <a:r>
              <a:rPr lang="fr-FR" sz="2800" cap="small" dirty="0">
                <a:solidFill>
                  <a:srgbClr val="FFCB1D"/>
                </a:solidFill>
                <a:latin typeface="Impact" panose="020B0806030902050204" pitchFamily="34" charset="0"/>
              </a:rPr>
              <a:t>la posture réflexive </a:t>
            </a:r>
            <a:r>
              <a:rPr lang="fr-FR" sz="2000" dirty="0"/>
              <a:t>du public ciblé</a:t>
            </a:r>
            <a:endParaRPr lang="fr-BE" sz="2000" dirty="0"/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0865" y="2773907"/>
            <a:ext cx="655093" cy="655093"/>
          </a:xfrm>
          <a:prstGeom prst="rect">
            <a:avLst/>
          </a:prstGeom>
        </p:spPr>
      </p:pic>
      <p:pic>
        <p:nvPicPr>
          <p:cNvPr id="7" name="Graphique 6" descr="Badge Nouveau contour">
            <a:extLst>
              <a:ext uri="{FF2B5EF4-FFF2-40B4-BE49-F238E27FC236}">
                <a16:creationId xmlns:a16="http://schemas.microsoft.com/office/drawing/2014/main" id="{B0FBB44F-91D4-4C1B-AA33-DA0126DCF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0864" y="4001342"/>
            <a:ext cx="655093" cy="655093"/>
          </a:xfrm>
          <a:prstGeom prst="rect">
            <a:avLst/>
          </a:prstGeom>
        </p:spPr>
      </p:pic>
      <p:pic>
        <p:nvPicPr>
          <p:cNvPr id="8" name="Graphique 7" descr="Badge Nouveau contour">
            <a:extLst>
              <a:ext uri="{FF2B5EF4-FFF2-40B4-BE49-F238E27FC236}">
                <a16:creationId xmlns:a16="http://schemas.microsoft.com/office/drawing/2014/main" id="{729BC644-F180-4FEB-AFCE-BB7D1DE7C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0864" y="4949382"/>
            <a:ext cx="655093" cy="6550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1A47E8-08AD-4F17-957A-F4A5ED3B12F4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D2C01D5-E265-184F-CAB8-4CB1D3541DD0}"/>
              </a:ext>
            </a:extLst>
          </p:cNvPr>
          <p:cNvSpPr txBox="1"/>
          <p:nvPr/>
        </p:nvSpPr>
        <p:spPr>
          <a:xfrm>
            <a:off x="257452" y="61739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185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1285660" y="177877"/>
            <a:ext cx="9963056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6100" cap="small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defRPr>
            </a:lvl1pPr>
          </a:lstStyle>
          <a:p>
            <a:r>
              <a:rPr lang="fr-FR" dirty="0"/>
              <a:t>Diversité des modes de formation</a:t>
            </a:r>
            <a:endParaRPr lang="fr-BE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D6B69A-6C19-4808-AB95-294FAB71FE83}"/>
              </a:ext>
            </a:extLst>
          </p:cNvPr>
          <p:cNvSpPr txBox="1"/>
          <p:nvPr/>
        </p:nvSpPr>
        <p:spPr>
          <a:xfrm>
            <a:off x="1078149" y="1259805"/>
            <a:ext cx="9413543" cy="5274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000" dirty="0"/>
              <a:t>formation en </a:t>
            </a:r>
            <a:r>
              <a:rPr lang="fr-FR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présentiel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000" dirty="0"/>
              <a:t>formation à </a:t>
            </a: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distance ou formation hybride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, </a:t>
            </a:r>
            <a:r>
              <a:rPr lang="fr-BE" sz="2000" dirty="0"/>
              <a:t>en partie en présentiel et en partie à distance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formation en immersion </a:t>
            </a:r>
            <a:r>
              <a:rPr lang="fr-BE" sz="2000" cap="small" dirty="0"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: </a:t>
            </a:r>
            <a:r>
              <a:rPr lang="fr-BE" sz="2000" dirty="0"/>
              <a:t>dans d’autres écoles, d’autres niveaux, en entreprise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conférence intégrée </a:t>
            </a:r>
            <a:r>
              <a:rPr lang="fr-BE" sz="2000" dirty="0"/>
              <a:t>dans un processus formatif </a:t>
            </a:r>
          </a:p>
          <a:p>
            <a:pPr algn="just">
              <a:lnSpc>
                <a:spcPct val="115000"/>
              </a:lnSpc>
              <a:defRPr/>
            </a:pP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supervision</a:t>
            </a:r>
            <a:r>
              <a:rPr lang="fr-BE" sz="3200" cap="small" dirty="0"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fr-BE" sz="2000" dirty="0"/>
              <a:t>collective</a:t>
            </a:r>
          </a:p>
          <a:p>
            <a:pPr algn="just">
              <a:lnSpc>
                <a:spcPct val="115000"/>
              </a:lnSpc>
              <a:defRPr/>
            </a:pP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Formation-Recherche</a:t>
            </a:r>
          </a:p>
          <a:p>
            <a:pPr algn="just">
              <a:lnSpc>
                <a:spcPct val="115000"/>
              </a:lnSpc>
              <a:defRPr/>
            </a:pP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Autres</a:t>
            </a:r>
            <a:r>
              <a:rPr lang="fr-BE" sz="3200" cap="small" dirty="0">
                <a:solidFill>
                  <a:srgbClr val="FFCB1D"/>
                </a:solidFill>
                <a:latin typeface="Impact" panose="020B0806030902050204" pitchFamily="34" charset="0"/>
              </a:rPr>
              <a:t> </a:t>
            </a:r>
            <a:r>
              <a:rPr lang="fr-BE" sz="2000" dirty="0"/>
              <a:t>: supervision individuelle d’un professeur novice, formations par les pairs, CAP, …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FR" sz="32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9576" y="1426397"/>
            <a:ext cx="543711" cy="543711"/>
          </a:xfrm>
          <a:prstGeom prst="rect">
            <a:avLst/>
          </a:prstGeom>
        </p:spPr>
      </p:pic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A2D72D28-82CB-422D-8615-4106D694A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243" y="1970108"/>
            <a:ext cx="543711" cy="543711"/>
          </a:xfrm>
          <a:prstGeom prst="rect">
            <a:avLst/>
          </a:prstGeom>
        </p:spPr>
      </p:pic>
      <p:pic>
        <p:nvPicPr>
          <p:cNvPr id="10" name="Graphique 9" descr="Badge Nouveau contour">
            <a:extLst>
              <a:ext uri="{FF2B5EF4-FFF2-40B4-BE49-F238E27FC236}">
                <a16:creationId xmlns:a16="http://schemas.microsoft.com/office/drawing/2014/main" id="{33545328-9C2E-464D-BFFF-1D9D3F876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55" y="2815453"/>
            <a:ext cx="543711" cy="543711"/>
          </a:xfrm>
          <a:prstGeom prst="rect">
            <a:avLst/>
          </a:prstGeom>
        </p:spPr>
      </p:pic>
      <p:pic>
        <p:nvPicPr>
          <p:cNvPr id="11" name="Graphique 10" descr="Badge Nouveau contour">
            <a:extLst>
              <a:ext uri="{FF2B5EF4-FFF2-40B4-BE49-F238E27FC236}">
                <a16:creationId xmlns:a16="http://schemas.microsoft.com/office/drawing/2014/main" id="{1F3FD6FF-E2D0-4541-B738-209217482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646" y="3382226"/>
            <a:ext cx="543711" cy="543711"/>
          </a:xfrm>
          <a:prstGeom prst="rect">
            <a:avLst/>
          </a:prstGeom>
        </p:spPr>
      </p:pic>
      <p:pic>
        <p:nvPicPr>
          <p:cNvPr id="12" name="Graphique 11" descr="Badge Nouveau contour">
            <a:extLst>
              <a:ext uri="{FF2B5EF4-FFF2-40B4-BE49-F238E27FC236}">
                <a16:creationId xmlns:a16="http://schemas.microsoft.com/office/drawing/2014/main" id="{E8CF4144-2E7C-4AAA-8244-2A4EBF66C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55" y="3953253"/>
            <a:ext cx="543711" cy="543711"/>
          </a:xfrm>
          <a:prstGeom prst="rect">
            <a:avLst/>
          </a:prstGeom>
        </p:spPr>
      </p:pic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4C540592-72B7-4FCE-AAB4-7A3313B40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42" y="4491969"/>
            <a:ext cx="543711" cy="54371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430E6D5-E27D-48FD-AA4C-B6D1E55C704D}"/>
              </a:ext>
            </a:extLst>
          </p:cNvPr>
          <p:cNvSpPr/>
          <p:nvPr/>
        </p:nvSpPr>
        <p:spPr>
          <a:xfrm>
            <a:off x="1" y="6114423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4380B3-539C-4E5B-BE94-E1FAC32FDCC7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Graphique 15" descr="Badge Nouveau contour">
            <a:extLst>
              <a:ext uri="{FF2B5EF4-FFF2-40B4-BE49-F238E27FC236}">
                <a16:creationId xmlns:a16="http://schemas.microsoft.com/office/drawing/2014/main" id="{F748E90A-D1CB-7D06-5950-6ED08B4CB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41" y="5054349"/>
            <a:ext cx="543711" cy="54371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9E13CDEF-DBD6-F25A-9F6F-FA59F5D1A3E4}"/>
              </a:ext>
            </a:extLst>
          </p:cNvPr>
          <p:cNvSpPr txBox="1"/>
          <p:nvPr/>
        </p:nvSpPr>
        <p:spPr>
          <a:xfrm>
            <a:off x="257452" y="61739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80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1528DD-BCC3-4706-9DA2-8DE245B47388}"/>
              </a:ext>
            </a:extLst>
          </p:cNvPr>
          <p:cNvSpPr/>
          <p:nvPr/>
        </p:nvSpPr>
        <p:spPr>
          <a:xfrm>
            <a:off x="1" y="6114423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2448880" y="594181"/>
            <a:ext cx="85979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6100" cap="small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defRPr>
            </a:lvl1pPr>
          </a:lstStyle>
          <a:p>
            <a:r>
              <a:rPr lang="fr-FR" dirty="0"/>
              <a:t>Accord de la direction</a:t>
            </a:r>
            <a:endParaRPr lang="fr-BE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FD6B69A-6C19-4808-AB95-294FAB71FE83}"/>
              </a:ext>
            </a:extLst>
          </p:cNvPr>
          <p:cNvSpPr txBox="1"/>
          <p:nvPr/>
        </p:nvSpPr>
        <p:spPr>
          <a:xfrm>
            <a:off x="1389228" y="1977042"/>
            <a:ext cx="9413543" cy="3433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000" dirty="0"/>
              <a:t>Toute inscription à une </a:t>
            </a: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formation durant le temps scolaire </a:t>
            </a:r>
            <a:r>
              <a:rPr lang="fr-BE" sz="2000" dirty="0"/>
              <a:t>ou le temps de prestation est soumise à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 </a:t>
            </a: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l’accord du directeur.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32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32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algn="just">
              <a:lnSpc>
                <a:spcPct val="115000"/>
              </a:lnSpc>
              <a:defRPr/>
            </a:pPr>
            <a:r>
              <a:rPr lang="fr-BE" sz="2000" dirty="0"/>
              <a:t>Tout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 </a:t>
            </a: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refus </a:t>
            </a:r>
            <a:r>
              <a:rPr lang="fr-BE" sz="2000" dirty="0"/>
              <a:t>fait l’objet d’une </a:t>
            </a:r>
            <a:r>
              <a:rPr lang="fr-BE" sz="3200" b="1" cap="small" dirty="0">
                <a:solidFill>
                  <a:srgbClr val="52B9A8"/>
                </a:solidFill>
                <a:latin typeface="Impact" panose="020B0806030902050204" pitchFamily="34" charset="0"/>
              </a:rPr>
              <a:t>décision écrite et motivée.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FR" sz="3200" cap="small" dirty="0">
              <a:solidFill>
                <a:srgbClr val="555555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517" y="2076661"/>
            <a:ext cx="543711" cy="543711"/>
          </a:xfrm>
          <a:prstGeom prst="rect">
            <a:avLst/>
          </a:prstGeom>
        </p:spPr>
      </p:pic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604017B9-4AF9-4CFF-A0BB-84D8A762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517" y="4362319"/>
            <a:ext cx="543711" cy="543711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4AD6E2C5-8D8B-4775-B0EB-0C99ABD2322E}"/>
              </a:ext>
            </a:extLst>
          </p:cNvPr>
          <p:cNvSpPr txBox="1"/>
          <p:nvPr/>
        </p:nvSpPr>
        <p:spPr>
          <a:xfrm>
            <a:off x="1429050" y="5470225"/>
            <a:ext cx="88465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Nombre de </a:t>
            </a:r>
            <a:r>
              <a:rPr lang="fr-BE" sz="3200" cap="small">
                <a:solidFill>
                  <a:srgbClr val="555555"/>
                </a:solidFill>
                <a:latin typeface="Impact" panose="020B0806030902050204" pitchFamily="34" charset="0"/>
              </a:rPr>
              <a:t>jours au </a:t>
            </a:r>
            <a:r>
              <a:rPr lang="fr-BE" sz="3200" cap="small" dirty="0">
                <a:solidFill>
                  <a:srgbClr val="555555"/>
                </a:solidFill>
                <a:latin typeface="Impact" panose="020B0806030902050204" pitchFamily="34" charset="0"/>
              </a:rPr>
              <a:t>prorata de la charge. </a:t>
            </a:r>
          </a:p>
        </p:txBody>
      </p:sp>
      <p:pic>
        <p:nvPicPr>
          <p:cNvPr id="16" name="Graphique 15" descr="Avertissement avec un remplissage uni">
            <a:extLst>
              <a:ext uri="{FF2B5EF4-FFF2-40B4-BE49-F238E27FC236}">
                <a16:creationId xmlns:a16="http://schemas.microsoft.com/office/drawing/2014/main" id="{DA299330-1D95-4B78-A1D3-8B14A2E48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8317" y="5200023"/>
            <a:ext cx="914400" cy="9144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3B1F174-A34F-97A5-9A6A-577E7E8A2FA1}"/>
              </a:ext>
            </a:extLst>
          </p:cNvPr>
          <p:cNvSpPr txBox="1"/>
          <p:nvPr/>
        </p:nvSpPr>
        <p:spPr>
          <a:xfrm>
            <a:off x="257452" y="61739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3970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30AAEC-D7A5-4087-BDED-621D43737124}"/>
              </a:ext>
            </a:extLst>
          </p:cNvPr>
          <p:cNvSpPr/>
          <p:nvPr/>
        </p:nvSpPr>
        <p:spPr>
          <a:xfrm>
            <a:off x="-21044" y="5797118"/>
            <a:ext cx="12192000" cy="11748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47FAD-3AB8-4F8F-837E-10DAF0D17DDD}"/>
              </a:ext>
            </a:extLst>
          </p:cNvPr>
          <p:cNvSpPr txBox="1">
            <a:spLocks/>
          </p:cNvSpPr>
          <p:nvPr/>
        </p:nvSpPr>
        <p:spPr>
          <a:xfrm>
            <a:off x="807868" y="1130297"/>
            <a:ext cx="10236405" cy="50751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40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 bénéficiaires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40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Finalités et objectifs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40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Types et niveaux de formation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40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Modalités de formation 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40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Plan de formation et portfolio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fr-FR" sz="40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fr-FR" sz="40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fr-FR" sz="40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fr-FR" sz="40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6971-1EC4-44D1-8252-5299173FF5C9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A72DD8D-9362-F7A8-AAE0-A84DD5721162}"/>
              </a:ext>
            </a:extLst>
          </p:cNvPr>
          <p:cNvSpPr txBox="1"/>
          <p:nvPr/>
        </p:nvSpPr>
        <p:spPr>
          <a:xfrm>
            <a:off x="304340" y="627811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74149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37B41A-7A98-4E18-874A-67C4E4D677A0}"/>
              </a:ext>
            </a:extLst>
          </p:cNvPr>
          <p:cNvSpPr/>
          <p:nvPr/>
        </p:nvSpPr>
        <p:spPr>
          <a:xfrm>
            <a:off x="1" y="5131558"/>
            <a:ext cx="12192000" cy="1840371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FAB475-64DC-4BE7-BE1A-56121640F4B4}"/>
              </a:ext>
            </a:extLst>
          </p:cNvPr>
          <p:cNvSpPr txBox="1"/>
          <p:nvPr/>
        </p:nvSpPr>
        <p:spPr>
          <a:xfrm>
            <a:off x="1764190" y="3526132"/>
            <a:ext cx="866362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Plan de formation &amp; portfolio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567102-34C9-499C-910B-0482D9EA8197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DA267AB-A6D3-360F-100B-F870AD2A1D30}"/>
              </a:ext>
            </a:extLst>
          </p:cNvPr>
          <p:cNvSpPr txBox="1"/>
          <p:nvPr/>
        </p:nvSpPr>
        <p:spPr>
          <a:xfrm>
            <a:off x="337351" y="6223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63894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6600418" y="173326"/>
            <a:ext cx="5233516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Plan de formation</a:t>
            </a:r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1" y="1707277"/>
            <a:ext cx="543711" cy="543711"/>
          </a:xfrm>
          <a:prstGeom prst="rect">
            <a:avLst/>
          </a:prstGeom>
        </p:spPr>
      </p:pic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604017B9-4AF9-4CFF-A0BB-84D8A762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0" y="4335157"/>
            <a:ext cx="543711" cy="54371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A5BBBD5-2416-4C33-9513-59DFB0EDDE6F}"/>
              </a:ext>
            </a:extLst>
          </p:cNvPr>
          <p:cNvSpPr txBox="1"/>
          <p:nvPr/>
        </p:nvSpPr>
        <p:spPr>
          <a:xfrm>
            <a:off x="1387482" y="1650990"/>
            <a:ext cx="900111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Le plan de formation </a:t>
            </a:r>
            <a:r>
              <a:rPr lang="fr-BE" dirty="0"/>
              <a:t>fait partie intégrante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du plan de pilotage </a:t>
            </a:r>
            <a:r>
              <a:rPr lang="fr-BE" dirty="0"/>
              <a:t>  et est objet d’un avis des organes locaux de concertation sociale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Le directeur</a:t>
            </a:r>
            <a:r>
              <a:rPr lang="fr-BE" dirty="0"/>
              <a:t>, en collaboration avec l’équipe éducative de l’école et, le cas échéant, avec le(s) délégué(s) à la coordination pédagogique, </a:t>
            </a:r>
            <a:r>
              <a:rPr lang="fr-BE" sz="24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pilote le processus formatif au sein de l’école :</a:t>
            </a:r>
            <a:r>
              <a:rPr lang="fr-BE" dirty="0"/>
              <a:t> mise en œuvre du plan, soutien et suivi du processus formatif, évaluation de la mise en œuvre du plan </a:t>
            </a:r>
          </a:p>
          <a:p>
            <a:endParaRPr lang="fr-BE" dirty="0"/>
          </a:p>
          <a:p>
            <a:r>
              <a:rPr lang="fr-BE" sz="24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Adaptation </a:t>
            </a:r>
            <a:r>
              <a:rPr lang="fr-BE" dirty="0"/>
              <a:t>du plan lors de l’évaluation annuelle ou de l’évaluation intermédiaire du contrat d’objectifs</a:t>
            </a:r>
          </a:p>
          <a:p>
            <a:endParaRPr lang="fr-BE" dirty="0"/>
          </a:p>
          <a:p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Pas de modèle </a:t>
            </a:r>
            <a:r>
              <a:rPr lang="fr-BE" dirty="0"/>
              <a:t>imposé à ce jour</a:t>
            </a:r>
          </a:p>
        </p:txBody>
      </p:sp>
      <p:pic>
        <p:nvPicPr>
          <p:cNvPr id="8" name="Graphique 7" descr="Badge Nouveau contour">
            <a:extLst>
              <a:ext uri="{FF2B5EF4-FFF2-40B4-BE49-F238E27FC236}">
                <a16:creationId xmlns:a16="http://schemas.microsoft.com/office/drawing/2014/main" id="{CBE41B39-784A-4A29-AC87-019D80154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0" y="2643310"/>
            <a:ext cx="543711" cy="5437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F228A36-1490-4AED-ABD1-00CB565B69E0}"/>
              </a:ext>
            </a:extLst>
          </p:cNvPr>
          <p:cNvSpPr/>
          <p:nvPr/>
        </p:nvSpPr>
        <p:spPr>
          <a:xfrm>
            <a:off x="1" y="6114423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73F3-9082-42F7-BE48-D91AA60420D6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Graphique 10" descr="Badge Nouveau contour">
            <a:extLst>
              <a:ext uri="{FF2B5EF4-FFF2-40B4-BE49-F238E27FC236}">
                <a16:creationId xmlns:a16="http://schemas.microsoft.com/office/drawing/2014/main" id="{8FE63E3F-B6A5-F872-270A-E02BD208A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69" y="5067688"/>
            <a:ext cx="543711" cy="54371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5B2973EC-AA19-C180-12D3-56C7F18B6B45}"/>
              </a:ext>
            </a:extLst>
          </p:cNvPr>
          <p:cNvSpPr txBox="1"/>
          <p:nvPr/>
        </p:nvSpPr>
        <p:spPr>
          <a:xfrm>
            <a:off x="337351" y="6223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331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3183873" y="469486"/>
            <a:ext cx="8376557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Contenu du plan de formation</a:t>
            </a:r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1" y="1707277"/>
            <a:ext cx="543711" cy="543711"/>
          </a:xfrm>
          <a:prstGeom prst="rect">
            <a:avLst/>
          </a:prstGeom>
        </p:spPr>
      </p:pic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604017B9-4AF9-4CFF-A0BB-84D8A762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0" y="3519590"/>
            <a:ext cx="543711" cy="54371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A5BBBD5-2416-4C33-9513-59DFB0EDDE6F}"/>
              </a:ext>
            </a:extLst>
          </p:cNvPr>
          <p:cNvSpPr txBox="1"/>
          <p:nvPr/>
        </p:nvSpPr>
        <p:spPr>
          <a:xfrm>
            <a:off x="1387481" y="1707277"/>
            <a:ext cx="9001118" cy="323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Identifie </a:t>
            </a:r>
            <a:r>
              <a:rPr lang="fr-BE" dirty="0"/>
              <a:t>les </a:t>
            </a:r>
            <a:r>
              <a:rPr lang="fr-BE" b="1" dirty="0">
                <a:solidFill>
                  <a:srgbClr val="AA1A58"/>
                </a:solidFill>
              </a:rPr>
              <a:t>compétences</a:t>
            </a:r>
            <a:r>
              <a:rPr lang="fr-BE" dirty="0"/>
              <a:t> indispensables à déployer collectivement pour répondre adéquatement aux objectifs spécifiques définis par l’école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définit</a:t>
            </a:r>
            <a:r>
              <a:rPr lang="fr-BE" dirty="0"/>
              <a:t> les</a:t>
            </a:r>
            <a:r>
              <a:rPr lang="fr-BE" dirty="0">
                <a:solidFill>
                  <a:srgbClr val="AA1A58"/>
                </a:solidFill>
              </a:rPr>
              <a:t> </a:t>
            </a:r>
            <a:r>
              <a:rPr lang="fr-BE" b="1" dirty="0">
                <a:solidFill>
                  <a:srgbClr val="AA1A58"/>
                </a:solidFill>
              </a:rPr>
              <a:t>besoins </a:t>
            </a:r>
            <a:r>
              <a:rPr lang="fr-BE" dirty="0"/>
              <a:t>en matière de développement professionnel répondant à des besoins collectifs soit de l’ensemble de l’équipe, soit d’une partie de celle-ci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Intègre la planification </a:t>
            </a:r>
            <a:r>
              <a:rPr lang="fr-BE" dirty="0"/>
              <a:t>des besoins de développement professionnel sur l’ensemble de la durée du plan de formation et aborde la manière dont la mobilisation des acquis des formations est envisagée dans l’école</a:t>
            </a:r>
          </a:p>
          <a:p>
            <a:endParaRPr lang="fr-BE" dirty="0"/>
          </a:p>
        </p:txBody>
      </p:sp>
      <p:pic>
        <p:nvPicPr>
          <p:cNvPr id="8" name="Graphique 7" descr="Badge Nouveau contour">
            <a:extLst>
              <a:ext uri="{FF2B5EF4-FFF2-40B4-BE49-F238E27FC236}">
                <a16:creationId xmlns:a16="http://schemas.microsoft.com/office/drawing/2014/main" id="{CBE41B39-784A-4A29-AC87-019D80154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70" y="2643310"/>
            <a:ext cx="543711" cy="54371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038FFF-057B-46CC-B9DD-0670BCB1DDDF}"/>
              </a:ext>
            </a:extLst>
          </p:cNvPr>
          <p:cNvSpPr/>
          <p:nvPr/>
        </p:nvSpPr>
        <p:spPr>
          <a:xfrm>
            <a:off x="1" y="6114423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3991B5-6C59-4885-92E2-D09786D283F9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6D71E5A-D9CA-2E53-5DC9-2EE302E12D15}"/>
              </a:ext>
            </a:extLst>
          </p:cNvPr>
          <p:cNvSpPr txBox="1"/>
          <p:nvPr/>
        </p:nvSpPr>
        <p:spPr>
          <a:xfrm>
            <a:off x="337351" y="6223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462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8335602" y="331731"/>
            <a:ext cx="3365166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Portfolio</a:t>
            </a:r>
            <a:r>
              <a:rPr lang="fr-BE" sz="4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 </a:t>
            </a:r>
          </a:p>
        </p:txBody>
      </p:sp>
      <p:pic>
        <p:nvPicPr>
          <p:cNvPr id="6" name="Graphique 5" descr="Badge Nouveau contour">
            <a:extLst>
              <a:ext uri="{FF2B5EF4-FFF2-40B4-BE49-F238E27FC236}">
                <a16:creationId xmlns:a16="http://schemas.microsoft.com/office/drawing/2014/main" id="{13B6891C-7C3E-4637-997B-A42DA2747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65" y="1535804"/>
            <a:ext cx="543711" cy="543711"/>
          </a:xfrm>
          <a:prstGeom prst="rect">
            <a:avLst/>
          </a:prstGeom>
        </p:spPr>
      </p:pic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604017B9-4AF9-4CFF-A0BB-84D8A762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67" y="3730408"/>
            <a:ext cx="543711" cy="54371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A5BBBD5-2416-4C33-9513-59DFB0EDDE6F}"/>
              </a:ext>
            </a:extLst>
          </p:cNvPr>
          <p:cNvSpPr txBox="1"/>
          <p:nvPr/>
        </p:nvSpPr>
        <p:spPr>
          <a:xfrm>
            <a:off x="1490403" y="1306018"/>
            <a:ext cx="900111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dirty="0"/>
              <a:t>Le participant à une formation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consigne les éléments de formation </a:t>
            </a:r>
            <a:r>
              <a:rPr lang="fr-BE" dirty="0"/>
              <a:t>professionnelle dans </a:t>
            </a:r>
            <a:r>
              <a:rPr lang="fr-BE" dirty="0">
                <a:solidFill>
                  <a:srgbClr val="AA1A58"/>
                </a:solidFill>
              </a:rPr>
              <a:t>un </a:t>
            </a:r>
            <a:r>
              <a:rPr lang="fr-BE" b="1" dirty="0">
                <a:solidFill>
                  <a:srgbClr val="AA1A58"/>
                </a:solidFill>
              </a:rPr>
              <a:t>dossier de développement professionnel </a:t>
            </a:r>
            <a:r>
              <a:rPr lang="fr-BE" dirty="0"/>
              <a:t>personnel appelé portfolio.  </a:t>
            </a:r>
          </a:p>
          <a:p>
            <a:endParaRPr lang="fr-BE" dirty="0"/>
          </a:p>
          <a:p>
            <a:r>
              <a:rPr lang="fr-BE" dirty="0"/>
              <a:t>Le portfolio est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un outil formatif </a:t>
            </a:r>
            <a:r>
              <a:rPr lang="fr-BE" dirty="0"/>
              <a:t>facilitant le soutien aux apprentissages et le développement d’une analyse réflexive. Le participant y consigne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les traces utiles et pertinentes </a:t>
            </a:r>
            <a:r>
              <a:rPr lang="fr-BE" dirty="0"/>
              <a:t>au sujet du cheminement de son développement professionnel. </a:t>
            </a:r>
          </a:p>
          <a:p>
            <a:endParaRPr lang="fr-BE" dirty="0"/>
          </a:p>
          <a:p>
            <a:r>
              <a:rPr lang="fr-BE" dirty="0"/>
              <a:t>Le membre du personnel est responsable de son portfolio. </a:t>
            </a:r>
          </a:p>
          <a:p>
            <a:endParaRPr lang="fr-BE" dirty="0"/>
          </a:p>
          <a:p>
            <a:r>
              <a:rPr lang="fr-BE" dirty="0"/>
              <a:t>Modèle fixé par le gouvernement </a:t>
            </a:r>
          </a:p>
          <a:p>
            <a:endParaRPr lang="fr-BE" dirty="0"/>
          </a:p>
          <a:p>
            <a:r>
              <a:rPr lang="fr-BE" dirty="0"/>
              <a:t>Le portfolio sert de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support</a:t>
            </a:r>
            <a:r>
              <a:rPr lang="fr-BE" dirty="0"/>
              <a:t> lors de l’échange avec la direction à l’occasion de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l’entretien de fonctionnement </a:t>
            </a:r>
            <a:r>
              <a:rPr lang="fr-BE" dirty="0"/>
              <a:t>ou lors de l’échange du directeur avec le PO</a:t>
            </a:r>
          </a:p>
        </p:txBody>
      </p:sp>
      <p:pic>
        <p:nvPicPr>
          <p:cNvPr id="8" name="Graphique 7" descr="Badge Nouveau contour">
            <a:extLst>
              <a:ext uri="{FF2B5EF4-FFF2-40B4-BE49-F238E27FC236}">
                <a16:creationId xmlns:a16="http://schemas.microsoft.com/office/drawing/2014/main" id="{CBE41B39-784A-4A29-AC87-019D80154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8555" y="2421975"/>
            <a:ext cx="543711" cy="543711"/>
          </a:xfrm>
          <a:prstGeom prst="rect">
            <a:avLst/>
          </a:prstGeom>
        </p:spPr>
      </p:pic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1F1D4C80-01FF-4BB5-9BEE-91D8C632F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67" y="4963730"/>
            <a:ext cx="543711" cy="54371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1A87B6-4DBC-40E7-8FDB-4553815E2B8A}"/>
              </a:ext>
            </a:extLst>
          </p:cNvPr>
          <p:cNvSpPr/>
          <p:nvPr/>
        </p:nvSpPr>
        <p:spPr>
          <a:xfrm>
            <a:off x="1" y="6114423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4876A2-8862-4FB5-94B0-E8D83194B6D3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2" name="Graphique 11" descr="Badge Nouveau contour">
            <a:extLst>
              <a:ext uri="{FF2B5EF4-FFF2-40B4-BE49-F238E27FC236}">
                <a16:creationId xmlns:a16="http://schemas.microsoft.com/office/drawing/2014/main" id="{E54EAAFD-9BD1-DA4C-3BF7-1498B7CE0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766" y="4345080"/>
            <a:ext cx="543711" cy="543711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6FFD5C4-57EF-D4BB-4851-D17E04893B3E}"/>
              </a:ext>
            </a:extLst>
          </p:cNvPr>
          <p:cNvSpPr txBox="1"/>
          <p:nvPr/>
        </p:nvSpPr>
        <p:spPr>
          <a:xfrm>
            <a:off x="337351" y="6223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0377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5680101" y="166156"/>
            <a:ext cx="6511899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Contenu du portfolio</a:t>
            </a:r>
          </a:p>
        </p:txBody>
      </p:sp>
      <p:pic>
        <p:nvPicPr>
          <p:cNvPr id="14" name="Graphique 13" descr="Badge Nouveau contour">
            <a:extLst>
              <a:ext uri="{FF2B5EF4-FFF2-40B4-BE49-F238E27FC236}">
                <a16:creationId xmlns:a16="http://schemas.microsoft.com/office/drawing/2014/main" id="{604017B9-4AF9-4CFF-A0BB-84D8A762A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790" y="3676267"/>
            <a:ext cx="543711" cy="54371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AA5BBBD5-2416-4C33-9513-59DFB0EDDE6F}"/>
              </a:ext>
            </a:extLst>
          </p:cNvPr>
          <p:cNvSpPr txBox="1"/>
          <p:nvPr/>
        </p:nvSpPr>
        <p:spPr>
          <a:xfrm>
            <a:off x="1715425" y="1084977"/>
            <a:ext cx="102417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dirty="0"/>
              <a:t>Le portfolio est composé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de trois parties</a:t>
            </a:r>
            <a:r>
              <a:rPr lang="fr-BE" dirty="0"/>
              <a:t>, chacune de celle-ci ayant pour objectif de soutenir une posture réflexive: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Projet personnel de formation </a:t>
            </a:r>
            <a:r>
              <a:rPr lang="fr-BE" b="1" i="1" dirty="0">
                <a:solidFill>
                  <a:srgbClr val="AA1A58"/>
                </a:solidFill>
              </a:rPr>
              <a:t>(partie obligatoire)</a:t>
            </a:r>
            <a:r>
              <a:rPr lang="fr-BE" sz="2800" b="1" i="1" cap="small" dirty="0">
                <a:solidFill>
                  <a:srgbClr val="AA1A58"/>
                </a:solidFill>
                <a:latin typeface="Impact" panose="020B0806030902050204" pitchFamily="34" charset="0"/>
                <a:ea typeface="+mj-ea"/>
                <a:cs typeface="Calibri Light"/>
              </a:rPr>
              <a:t> </a:t>
            </a:r>
            <a:r>
              <a:rPr lang="fr-BE" sz="2800" b="1" cap="small" dirty="0">
                <a:solidFill>
                  <a:srgbClr val="AA1A58"/>
                </a:solidFill>
                <a:latin typeface="Impact" panose="020B0806030902050204" pitchFamily="34" charset="0"/>
                <a:ea typeface="+mj-ea"/>
                <a:cs typeface="Calibri Light"/>
              </a:rPr>
              <a:t> </a:t>
            </a:r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Lien</a:t>
            </a:r>
            <a:r>
              <a:rPr lang="fr-BE" sz="1400" dirty="0"/>
              <a:t> </a:t>
            </a:r>
            <a:r>
              <a:rPr lang="fr-BE" dirty="0"/>
              <a:t>du projet avec la fonction, avec la mission, avec le contexte, avec le plan de formation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BE" sz="20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Contribution </a:t>
            </a:r>
            <a:r>
              <a:rPr lang="fr-BE" dirty="0"/>
              <a:t>au plan de formation de l’école (besoins collectifs) en argumentant ses choix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BE" dirty="0"/>
              <a:t> Les </a:t>
            </a:r>
            <a:r>
              <a:rPr lang="fr-BE" sz="20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attestations </a:t>
            </a:r>
            <a:r>
              <a:rPr lang="fr-BE" dirty="0"/>
              <a:t>de fréquentation de toutes les formation suivies en IR et R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Cheminement</a:t>
            </a:r>
            <a:r>
              <a:rPr lang="fr-BE" dirty="0"/>
              <a:t> du développement professionnel. Cette partie est remplie de manière facultative  permet d’y consigner notamment </a:t>
            </a:r>
            <a:r>
              <a:rPr lang="fr-BE" sz="20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les traces </a:t>
            </a:r>
            <a:r>
              <a:rPr lang="fr-BE" dirty="0"/>
              <a:t>qu’il juge utiles et pertinentes relatives à son cheminement </a:t>
            </a:r>
          </a:p>
          <a:p>
            <a:endParaRPr lang="fr-BE" dirty="0"/>
          </a:p>
          <a:p>
            <a:r>
              <a:rPr lang="fr-BE" sz="2800" cap="small" dirty="0">
                <a:solidFill>
                  <a:srgbClr val="555555"/>
                </a:solidFill>
                <a:latin typeface="Impact" panose="020B0806030902050204" pitchFamily="34" charset="0"/>
                <a:ea typeface="+mj-ea"/>
                <a:cs typeface="Calibri Light"/>
              </a:rPr>
              <a:t>Traces expérientielles</a:t>
            </a:r>
            <a:r>
              <a:rPr lang="fr-BE" dirty="0"/>
              <a:t> de compétences développées et acquises.  Cette partie est remplie de manière facultative et permet de valoriser ou de faire valider ces compétences.</a:t>
            </a:r>
          </a:p>
          <a:p>
            <a:endParaRPr lang="fr-BE" dirty="0"/>
          </a:p>
        </p:txBody>
      </p:sp>
      <p:pic>
        <p:nvPicPr>
          <p:cNvPr id="8" name="Graphique 7" descr="Badge Nouveau contour">
            <a:extLst>
              <a:ext uri="{FF2B5EF4-FFF2-40B4-BE49-F238E27FC236}">
                <a16:creationId xmlns:a16="http://schemas.microsoft.com/office/drawing/2014/main" id="{CBE41B39-784A-4A29-AC87-019D80154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790" y="2081803"/>
            <a:ext cx="543711" cy="543711"/>
          </a:xfrm>
          <a:prstGeom prst="rect">
            <a:avLst/>
          </a:prstGeom>
        </p:spPr>
      </p:pic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1F1D4C80-01FF-4BB5-9BEE-91D8C632F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790" y="4697474"/>
            <a:ext cx="543711" cy="54371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D36FE9B-235D-4C90-8228-B6E407CC87B7}"/>
              </a:ext>
            </a:extLst>
          </p:cNvPr>
          <p:cNvSpPr/>
          <p:nvPr/>
        </p:nvSpPr>
        <p:spPr>
          <a:xfrm>
            <a:off x="0" y="6070957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F749FE-7C5F-4F1C-87D1-2C5695F3F896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1ED15C0-BB85-063C-769D-0B3A3804748B}"/>
              </a:ext>
            </a:extLst>
          </p:cNvPr>
          <p:cNvSpPr txBox="1"/>
          <p:nvPr/>
        </p:nvSpPr>
        <p:spPr>
          <a:xfrm>
            <a:off x="337351" y="622324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492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4C26E5-1DDB-4BE6-AFAD-3CA0A2E4BCE9}"/>
              </a:ext>
            </a:extLst>
          </p:cNvPr>
          <p:cNvSpPr txBox="1"/>
          <p:nvPr/>
        </p:nvSpPr>
        <p:spPr>
          <a:xfrm>
            <a:off x="4735417" y="154566"/>
            <a:ext cx="11482316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Pour aller plus loin …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A5BBBD5-2416-4C33-9513-59DFB0EDDE6F}"/>
              </a:ext>
            </a:extLst>
          </p:cNvPr>
          <p:cNvSpPr txBox="1"/>
          <p:nvPr/>
        </p:nvSpPr>
        <p:spPr>
          <a:xfrm>
            <a:off x="736371" y="2067927"/>
            <a:ext cx="102417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200" dirty="0">
                <a:latin typeface="Impact" panose="020B0806030902050204" pitchFamily="34" charset="0"/>
              </a:rPr>
              <a:t>Le texte du décret du 17 juin 2021 : </a:t>
            </a:r>
            <a:r>
              <a:rPr lang="fr-FR" sz="3200" dirty="0">
                <a:solidFill>
                  <a:srgbClr val="52B9A8"/>
                </a:solidFill>
                <a:latin typeface="Impact" panose="020B080603090205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FR" sz="3200" dirty="0">
              <a:solidFill>
                <a:srgbClr val="52B9A8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200" dirty="0">
                <a:latin typeface="Impact" panose="020B0806030902050204" pitchFamily="34" charset="0"/>
              </a:rPr>
              <a:t>4 vidéos explicatives : </a:t>
            </a:r>
            <a:r>
              <a:rPr lang="fr-FR" sz="3200">
                <a:latin typeface="Impact" panose="020B0806030902050204" pitchFamily="34" charset="0"/>
              </a:rPr>
              <a:t>fin août </a:t>
            </a:r>
            <a:endParaRPr lang="fr-FR" sz="3200" dirty="0">
              <a:solidFill>
                <a:srgbClr val="52B9A8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200" dirty="0">
                <a:latin typeface="Impact" panose="020B0806030902050204" pitchFamily="34" charset="0"/>
              </a:rPr>
              <a:t>Un article dans le BI de la FESeC de mai 2022 : </a:t>
            </a:r>
            <a:r>
              <a:rPr lang="fr-FR" sz="3200" dirty="0">
                <a:solidFill>
                  <a:srgbClr val="52B9A8"/>
                </a:solidFill>
                <a:latin typeface="Impact" panose="020B080603090205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r>
              <a:rPr lang="fr-FR" sz="3200" dirty="0">
                <a:solidFill>
                  <a:srgbClr val="0563C1"/>
                </a:solidFill>
                <a:latin typeface="Impact" panose="020B080603090205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3200" dirty="0">
                <a:latin typeface="Impact" panose="020B0806030902050204" pitchFamily="34" charset="0"/>
              </a:rPr>
              <a:t> </a:t>
            </a:r>
            <a:endParaRPr lang="fr-BE" sz="3200" dirty="0">
              <a:latin typeface="Impact" panose="020B080603090205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36FE9B-235D-4C90-8228-B6E407CC87B7}"/>
              </a:ext>
            </a:extLst>
          </p:cNvPr>
          <p:cNvSpPr/>
          <p:nvPr/>
        </p:nvSpPr>
        <p:spPr>
          <a:xfrm>
            <a:off x="0" y="6070957"/>
            <a:ext cx="12192000" cy="857505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F749FE-7C5F-4F1C-87D1-2C5695F3F896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71EA11F-E674-87C8-86B3-644C601BBF52}"/>
              </a:ext>
            </a:extLst>
          </p:cNvPr>
          <p:cNvSpPr txBox="1"/>
          <p:nvPr/>
        </p:nvSpPr>
        <p:spPr>
          <a:xfrm>
            <a:off x="337351" y="6223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0908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30AAEC-D7A5-4087-BDED-621D43737124}"/>
              </a:ext>
            </a:extLst>
          </p:cNvPr>
          <p:cNvSpPr/>
          <p:nvPr/>
        </p:nvSpPr>
        <p:spPr>
          <a:xfrm>
            <a:off x="1" y="4763070"/>
            <a:ext cx="12192000" cy="22088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47FAD-3AB8-4F8F-837E-10DAF0D17DDD}"/>
              </a:ext>
            </a:extLst>
          </p:cNvPr>
          <p:cNvSpPr txBox="1">
            <a:spLocks/>
          </p:cNvSpPr>
          <p:nvPr/>
        </p:nvSpPr>
        <p:spPr>
          <a:xfrm>
            <a:off x="303430" y="3446094"/>
            <a:ext cx="10110527" cy="1028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Aft>
                <a:spcPts val="1000"/>
              </a:spcAft>
              <a:buNone/>
            </a:pPr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Quels sont les bénéficiaires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6971-1EC4-44D1-8252-5299173FF5C9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35ED5D1-4A16-8074-0189-1AE6E793624C}"/>
              </a:ext>
            </a:extLst>
          </p:cNvPr>
          <p:cNvSpPr txBox="1"/>
          <p:nvPr/>
        </p:nvSpPr>
        <p:spPr>
          <a:xfrm>
            <a:off x="408372" y="620549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5919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47FAD-3AB8-4F8F-837E-10DAF0D17DDD}"/>
              </a:ext>
            </a:extLst>
          </p:cNvPr>
          <p:cNvSpPr txBox="1">
            <a:spLocks/>
          </p:cNvSpPr>
          <p:nvPr/>
        </p:nvSpPr>
        <p:spPr>
          <a:xfrm>
            <a:off x="3985452" y="-79741"/>
            <a:ext cx="8037460" cy="1028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Aft>
                <a:spcPts val="1000"/>
              </a:spcAft>
              <a:buNone/>
            </a:pPr>
            <a:r>
              <a:rPr lang="fr-FR" sz="6100" cap="small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Bénéficiaires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93AB9A-9482-4DCF-985C-8EB9D1D02017}"/>
              </a:ext>
            </a:extLst>
          </p:cNvPr>
          <p:cNvSpPr/>
          <p:nvPr/>
        </p:nvSpPr>
        <p:spPr>
          <a:xfrm>
            <a:off x="1" y="5943229"/>
            <a:ext cx="12192000" cy="1028700"/>
          </a:xfrm>
          <a:prstGeom prst="rect">
            <a:avLst/>
          </a:prstGeom>
          <a:solidFill>
            <a:srgbClr val="E7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EDFA066-6EC6-464A-B1D7-91D62214F947}"/>
              </a:ext>
            </a:extLst>
          </p:cNvPr>
          <p:cNvSpPr txBox="1"/>
          <p:nvPr/>
        </p:nvSpPr>
        <p:spPr>
          <a:xfrm>
            <a:off x="275751" y="197346"/>
            <a:ext cx="1164049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3600" cap="small" dirty="0">
                <a:solidFill>
                  <a:srgbClr val="555555"/>
                </a:solidFill>
                <a:latin typeface="Impact" panose="020B0806030902050204" pitchFamily="34" charset="0"/>
              </a:rPr>
              <a:t> </a:t>
            </a:r>
          </a:p>
          <a:p>
            <a:pPr algn="r">
              <a:defRPr/>
            </a:pPr>
            <a:r>
              <a:rPr lang="fr-FR" sz="3600" cap="small" dirty="0">
                <a:solidFill>
                  <a:srgbClr val="FFC000"/>
                </a:solidFill>
                <a:latin typeface="Impact" panose="020B0806030902050204" pitchFamily="34" charset="0"/>
              </a:rPr>
              <a:t>« internes » : </a:t>
            </a:r>
          </a:p>
          <a:p>
            <a:pPr marL="342900" indent="-34290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FR" dirty="0">
                <a:solidFill>
                  <a:srgbClr val="555555"/>
                </a:solidFill>
                <a:latin typeface="Impact" panose="020B0806030902050204" pitchFamily="34" charset="0"/>
              </a:rPr>
              <a:t>Membres de l’équipe éducative : </a:t>
            </a:r>
          </a:p>
          <a:p>
            <a:pPr algn="just">
              <a:buClr>
                <a:srgbClr val="555555"/>
              </a:buClr>
              <a:defRPr/>
            </a:pPr>
            <a:endParaRPr lang="fr-FR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marL="800100" lvl="1" indent="-342900" algn="just">
              <a:buClr>
                <a:srgbClr val="555555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rgbClr val="CC0066"/>
                </a:solidFill>
              </a:rPr>
              <a:t>Personnel directeur et enseignant</a:t>
            </a:r>
          </a:p>
          <a:p>
            <a:pPr marL="800100" lvl="1" indent="-342900" algn="just">
              <a:buClr>
                <a:srgbClr val="555555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rgbClr val="CC0066"/>
                </a:solidFill>
              </a:rPr>
              <a:t>Educateurs</a:t>
            </a:r>
          </a:p>
          <a:p>
            <a:pPr marL="800100" lvl="1" indent="-342900" algn="just">
              <a:buClr>
                <a:srgbClr val="555555"/>
              </a:buClr>
              <a:buFont typeface="Wingdings" panose="05000000000000000000" pitchFamily="2" charset="2"/>
              <a:buChar char="ü"/>
              <a:defRPr/>
            </a:pPr>
            <a:r>
              <a:rPr lang="fr-FR" dirty="0">
                <a:solidFill>
                  <a:srgbClr val="CC0066"/>
                </a:solidFill>
              </a:rPr>
              <a:t>Personnel paramédical, social et psychologique</a:t>
            </a:r>
            <a:endParaRPr lang="fr-FR" dirty="0"/>
          </a:p>
          <a:p>
            <a:pPr lvl="1" algn="just">
              <a:buClr>
                <a:srgbClr val="555555"/>
              </a:buClr>
              <a:defRPr/>
            </a:pPr>
            <a:endParaRPr lang="fr-FR" dirty="0"/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FR" dirty="0">
                <a:solidFill>
                  <a:srgbClr val="555555"/>
                </a:solidFill>
                <a:latin typeface="Impact" panose="020B0806030902050204" pitchFamily="34" charset="0"/>
              </a:rPr>
              <a:t>Membres du personnel </a:t>
            </a:r>
            <a:r>
              <a:rPr lang="fr-FR" dirty="0"/>
              <a:t>de </a:t>
            </a:r>
            <a:r>
              <a:rPr lang="fr-FR" dirty="0">
                <a:solidFill>
                  <a:srgbClr val="CC0066"/>
                </a:solidFill>
              </a:rPr>
              <a:t>l’équipe pluridisciplinaire </a:t>
            </a:r>
            <a:r>
              <a:rPr lang="fr-FR" dirty="0"/>
              <a:t>des </a:t>
            </a:r>
            <a:r>
              <a:rPr lang="fr-FR" dirty="0">
                <a:solidFill>
                  <a:srgbClr val="CC0066"/>
                </a:solidFill>
              </a:rPr>
              <a:t>Centres PMS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fr-FR" altLang="fr-FR" dirty="0">
                <a:solidFill>
                  <a:srgbClr val="555555"/>
                </a:solidFill>
                <a:latin typeface="Impact" panose="020B0806030902050204" pitchFamily="34" charset="0"/>
              </a:rPr>
              <a:t>Membres du personnel en disponibilité </a:t>
            </a:r>
          </a:p>
          <a:p>
            <a:pPr algn="just">
              <a:defRPr/>
            </a:pPr>
            <a:endParaRPr lang="fr-FR" altLang="fr-FR" dirty="0"/>
          </a:p>
          <a:p>
            <a:pPr algn="just">
              <a:defRPr/>
            </a:pPr>
            <a:endParaRPr lang="fr-FR" altLang="fr-FR" dirty="0"/>
          </a:p>
          <a:p>
            <a:pPr algn="just">
              <a:defRPr/>
            </a:pPr>
            <a:r>
              <a:rPr lang="fr-FR" altLang="fr-FR" dirty="0"/>
              <a:t>			Mais aussi les </a:t>
            </a:r>
            <a:r>
              <a:rPr lang="fr-FR" altLang="fr-FR" sz="2400" dirty="0">
                <a:solidFill>
                  <a:srgbClr val="AA1A58"/>
                </a:solidFill>
                <a:latin typeface="Impact" panose="020B0806030902050204" pitchFamily="34" charset="0"/>
              </a:rPr>
              <a:t>membres du personnel sans contrat </a:t>
            </a:r>
            <a:r>
              <a:rPr lang="fr-FR" altLang="fr-FR" dirty="0"/>
              <a:t>si en fonction durant au moins </a:t>
            </a:r>
            <a:r>
              <a:rPr lang="fr-FR" altLang="fr-FR" sz="2800" dirty="0">
                <a:solidFill>
                  <a:srgbClr val="AA1A58"/>
                </a:solidFill>
                <a:latin typeface="Impact" panose="020B0806030902050204" pitchFamily="34" charset="0"/>
              </a:rPr>
              <a:t>10 jours </a:t>
            </a:r>
            <a:r>
              <a:rPr lang="fr-FR" altLang="fr-FR" sz="2400" dirty="0">
                <a:solidFill>
                  <a:srgbClr val="AA1A58"/>
                </a:solidFill>
                <a:latin typeface="Impact" panose="020B0806030902050204" pitchFamily="34" charset="0"/>
              </a:rPr>
              <a:t>				ouvrables</a:t>
            </a:r>
            <a:r>
              <a:rPr lang="fr-FR" altLang="fr-FR" dirty="0">
                <a:latin typeface="Impact" panose="020B0806030902050204" pitchFamily="34" charset="0"/>
              </a:rPr>
              <a:t> </a:t>
            </a:r>
            <a:r>
              <a:rPr lang="fr-FR" altLang="fr-FR" dirty="0"/>
              <a:t>scolaires année précédente ou en cours</a:t>
            </a:r>
            <a:endParaRPr lang="fr-FR" altLang="fr-FR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542755-40CB-4E99-8C30-477F575351A7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5CD0F3-86A1-A58E-E348-A3C87EAFFD3A}"/>
              </a:ext>
            </a:extLst>
          </p:cNvPr>
          <p:cNvSpPr txBox="1"/>
          <p:nvPr/>
        </p:nvSpPr>
        <p:spPr>
          <a:xfrm>
            <a:off x="408372" y="620549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0941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47FAD-3AB8-4F8F-837E-10DAF0D17DDD}"/>
              </a:ext>
            </a:extLst>
          </p:cNvPr>
          <p:cNvSpPr txBox="1">
            <a:spLocks/>
          </p:cNvSpPr>
          <p:nvPr/>
        </p:nvSpPr>
        <p:spPr>
          <a:xfrm>
            <a:off x="3985452" y="0"/>
            <a:ext cx="8037460" cy="1028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Aft>
                <a:spcPts val="1000"/>
              </a:spcAft>
              <a:buNone/>
            </a:pPr>
            <a:r>
              <a:rPr lang="fr-FR" sz="6100" cap="small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Bénéficiaires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A779D-E096-4615-811F-0CBC0F105DCD}"/>
              </a:ext>
            </a:extLst>
          </p:cNvPr>
          <p:cNvSpPr/>
          <p:nvPr/>
        </p:nvSpPr>
        <p:spPr>
          <a:xfrm>
            <a:off x="1" y="6332560"/>
            <a:ext cx="12192000" cy="639369"/>
          </a:xfrm>
          <a:prstGeom prst="rect">
            <a:avLst/>
          </a:prstGeom>
          <a:solidFill>
            <a:srgbClr val="E7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9AE44F5-9A6C-4A08-B195-E4657F158E91}"/>
              </a:ext>
            </a:extLst>
          </p:cNvPr>
          <p:cNvSpPr txBox="1"/>
          <p:nvPr/>
        </p:nvSpPr>
        <p:spPr>
          <a:xfrm>
            <a:off x="641740" y="1509171"/>
            <a:ext cx="943441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3600" cap="small" dirty="0">
                <a:solidFill>
                  <a:srgbClr val="CC0066"/>
                </a:solidFill>
                <a:latin typeface="Impact" panose="020B0806030902050204" pitchFamily="34" charset="0"/>
              </a:rPr>
              <a:t> </a:t>
            </a:r>
            <a:endParaRPr lang="fr-FR" sz="3600" cap="small" dirty="0">
              <a:solidFill>
                <a:srgbClr val="FFC000"/>
              </a:solidFill>
              <a:latin typeface="Impact" panose="020B0806030902050204" pitchFamily="34" charset="0"/>
            </a:endParaRPr>
          </a:p>
          <a:p>
            <a:pPr algn="just">
              <a:buClr>
                <a:srgbClr val="555555"/>
              </a:buClr>
              <a:defRPr/>
            </a:pPr>
            <a:r>
              <a:rPr lang="fr-BE" sz="2400" cap="small" dirty="0">
                <a:solidFill>
                  <a:srgbClr val="555555"/>
                </a:solidFill>
                <a:latin typeface="Impact" panose="020B0806030902050204" pitchFamily="34" charset="0"/>
              </a:rPr>
              <a:t>Bénéficiaires « externes » = acteurs proches de l’</a:t>
            </a:r>
            <a:r>
              <a:rPr lang="fr-BE" sz="2400" cap="small" dirty="0" err="1">
                <a:solidFill>
                  <a:srgbClr val="555555"/>
                </a:solidFill>
                <a:latin typeface="Impact" panose="020B0806030902050204" pitchFamily="34" charset="0"/>
              </a:rPr>
              <a:t>ecole</a:t>
            </a: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 : </a:t>
            </a:r>
          </a:p>
          <a:p>
            <a:pPr algn="just">
              <a:buClr>
                <a:srgbClr val="555555"/>
              </a:buClr>
              <a:defRPr/>
            </a:pPr>
            <a:endParaRPr lang="fr-BE" sz="2400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acteurs de la petite enfance</a:t>
            </a: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médiateurs scolaires</a:t>
            </a: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membres du personnel des HE et de Promotion sociale</a:t>
            </a: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membres du personnel SAS, IPPJ, SAJ, PSE</a:t>
            </a: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membres écoles de devoirs</a:t>
            </a:r>
          </a:p>
          <a:p>
            <a:pPr marL="285750" indent="-285750" algn="just">
              <a:buClr>
                <a:srgbClr val="555555"/>
              </a:buClr>
              <a:buFont typeface="Wingdings" panose="05000000000000000000" pitchFamily="2" charset="2"/>
              <a:buChar char="q"/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personnel éducatif sur fonds propres, …</a:t>
            </a:r>
          </a:p>
          <a:p>
            <a:pPr algn="just">
              <a:buClr>
                <a:srgbClr val="555555"/>
              </a:buClr>
              <a:defRPr/>
            </a:pPr>
            <a:endParaRPr lang="fr-BE" sz="2400" dirty="0">
              <a:solidFill>
                <a:srgbClr val="555555"/>
              </a:solidFill>
              <a:latin typeface="Impact" panose="020B0806030902050204" pitchFamily="34" charset="0"/>
            </a:endParaRPr>
          </a:p>
          <a:p>
            <a:pPr algn="just">
              <a:buClr>
                <a:srgbClr val="555555"/>
              </a:buClr>
              <a:defRPr/>
            </a:pPr>
            <a:r>
              <a:rPr lang="fr-BE" sz="2400" dirty="0">
                <a:solidFill>
                  <a:srgbClr val="555555"/>
                </a:solidFill>
                <a:latin typeface="Impact" panose="020B0806030902050204" pitchFamily="34" charset="0"/>
              </a:rPr>
              <a:t>liste ouverte</a:t>
            </a:r>
          </a:p>
          <a:p>
            <a:pPr algn="just">
              <a:buClr>
                <a:srgbClr val="555555"/>
              </a:buClr>
              <a:defRPr/>
            </a:pPr>
            <a:endParaRPr lang="fr-BE" dirty="0">
              <a:solidFill>
                <a:srgbClr val="555555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EB103DD-2EB8-49E1-8677-9E32E2D904EC}"/>
              </a:ext>
            </a:extLst>
          </p:cNvPr>
          <p:cNvSpPr txBox="1"/>
          <p:nvPr/>
        </p:nvSpPr>
        <p:spPr>
          <a:xfrm>
            <a:off x="5737225" y="1125428"/>
            <a:ext cx="6216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3600" cap="small" dirty="0">
                <a:solidFill>
                  <a:srgbClr val="FFC000"/>
                </a:solidFill>
                <a:latin typeface="Impact" panose="020B0806030902050204" pitchFamily="34" charset="0"/>
              </a:rPr>
              <a:t>« externes » : </a:t>
            </a:r>
            <a:endParaRPr lang="fr-BE" sz="3600" cap="small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4F61C2-50D8-4312-AC69-097AA4309DC8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F3426BD-73C6-824F-F186-A7D57582DBC4}"/>
              </a:ext>
            </a:extLst>
          </p:cNvPr>
          <p:cNvSpPr txBox="1"/>
          <p:nvPr/>
        </p:nvSpPr>
        <p:spPr>
          <a:xfrm>
            <a:off x="408372" y="620549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410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30AAEC-D7A5-4087-BDED-621D43737124}"/>
              </a:ext>
            </a:extLst>
          </p:cNvPr>
          <p:cNvSpPr/>
          <p:nvPr/>
        </p:nvSpPr>
        <p:spPr>
          <a:xfrm>
            <a:off x="1" y="4763070"/>
            <a:ext cx="12192000" cy="2208860"/>
          </a:xfrm>
          <a:prstGeom prst="rect">
            <a:avLst/>
          </a:prstGeom>
          <a:solidFill>
            <a:srgbClr val="AA1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F47FAD-3AB8-4F8F-837E-10DAF0D17DDD}"/>
              </a:ext>
            </a:extLst>
          </p:cNvPr>
          <p:cNvSpPr txBox="1">
            <a:spLocks/>
          </p:cNvSpPr>
          <p:nvPr/>
        </p:nvSpPr>
        <p:spPr>
          <a:xfrm>
            <a:off x="362230" y="3527628"/>
            <a:ext cx="11425451" cy="10287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1000"/>
              </a:spcAft>
              <a:buNone/>
            </a:pPr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Finalités et objectifs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7D0A6-0BA1-4920-8203-D0C46CFF2133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430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AA1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DCCDEAE-EBA3-4095-AEED-8A6EDDE0A4EB}"/>
              </a:ext>
            </a:extLst>
          </p:cNvPr>
          <p:cNvSpPr txBox="1"/>
          <p:nvPr/>
        </p:nvSpPr>
        <p:spPr>
          <a:xfrm>
            <a:off x="1787856" y="1117600"/>
            <a:ext cx="9902493" cy="4881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Contribuer à l’amélioration de la </a:t>
            </a:r>
            <a:r>
              <a:rPr lang="fr-FR" sz="3200" cap="small" dirty="0">
                <a:solidFill>
                  <a:srgbClr val="FFCB1D"/>
                </a:solidFill>
                <a:latin typeface="Impact" panose="020B0806030902050204" pitchFamily="34" charset="0"/>
                <a:ea typeface="Arial" panose="020B0604020202020204" pitchFamily="34" charset="0"/>
              </a:rPr>
              <a:t>qualité du système éducatif 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en poursuivant les objectifs d’amélioration définis pour le système.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latin typeface="+mn-l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BE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Dé</a:t>
            </a:r>
            <a:r>
              <a:rPr lang="fr-FR" sz="2400" dirty="0" err="1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velopper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, dans l’équipe éducative de chaque école, </a:t>
            </a:r>
            <a:r>
              <a:rPr lang="fr-FR" sz="3200" cap="small" dirty="0">
                <a:solidFill>
                  <a:srgbClr val="52B9A8"/>
                </a:solidFill>
                <a:latin typeface="Impact" panose="020B0806030902050204" pitchFamily="34" charset="0"/>
              </a:rPr>
              <a:t>des compétences collectives et personnalisées</a:t>
            </a:r>
            <a:r>
              <a:rPr lang="fr-FR" sz="3200" cap="small" dirty="0">
                <a:solidFill>
                  <a:srgbClr val="000000"/>
                </a:solidFill>
                <a:latin typeface="Impact" panose="020B0806030902050204" pitchFamily="34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susceptibles de rencontrer les objectifs spécifiques de l’école.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endParaRPr lang="fr-BE" sz="2400" dirty="0">
              <a:latin typeface="+mn-lt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2400" dirty="0">
                <a:latin typeface="+mn-lt"/>
                <a:ea typeface="Arial" panose="020B0604020202020204" pitchFamily="34" charset="0"/>
              </a:rPr>
              <a:t>Permettre </a:t>
            </a:r>
            <a:r>
              <a:rPr lang="fr-FR" sz="3200" cap="small" dirty="0">
                <a:solidFill>
                  <a:srgbClr val="AA1A58"/>
                </a:solidFill>
                <a:latin typeface="Impact" panose="020B0806030902050204" pitchFamily="34" charset="0"/>
              </a:rPr>
              <a:t>l'entretien, le perfectionnement ou l'ajustement </a:t>
            </a:r>
            <a:r>
              <a:rPr lang="fr-FR" sz="2400" dirty="0">
                <a:latin typeface="+mn-lt"/>
                <a:ea typeface="Arial" panose="020B0604020202020204" pitchFamily="34" charset="0"/>
              </a:rPr>
              <a:t>de leurs connaissances et de leurs compétences dans la perspective de les rendre aptes à rencontrer les missions prioritaires et spécifiques. </a:t>
            </a:r>
            <a:endParaRPr lang="fr-BE" sz="24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5152212" y="50380"/>
            <a:ext cx="6870700" cy="103105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r"/>
            <a:r>
              <a:rPr lang="fr-FR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finalités et objectifs</a:t>
            </a:r>
            <a:endParaRPr lang="fr-BE" sz="6100" cap="small" dirty="0">
              <a:solidFill>
                <a:srgbClr val="555555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  <a:ea typeface="+mj-ea"/>
              <a:cs typeface="Calibri Light"/>
            </a:endParaRPr>
          </a:p>
        </p:txBody>
      </p:sp>
      <p:pic>
        <p:nvPicPr>
          <p:cNvPr id="9" name="Graphique 8" descr="Badge Nouveau contour">
            <a:extLst>
              <a:ext uri="{FF2B5EF4-FFF2-40B4-BE49-F238E27FC236}">
                <a16:creationId xmlns:a16="http://schemas.microsoft.com/office/drawing/2014/main" id="{CFB38CA8-0CC0-4E28-9429-42372C6F8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7632" y="1117600"/>
            <a:ext cx="655093" cy="655093"/>
          </a:xfrm>
          <a:prstGeom prst="rect">
            <a:avLst/>
          </a:prstGeom>
        </p:spPr>
      </p:pic>
      <p:pic>
        <p:nvPicPr>
          <p:cNvPr id="10" name="Graphique 9" descr="Badge Nouveau contour">
            <a:extLst>
              <a:ext uri="{FF2B5EF4-FFF2-40B4-BE49-F238E27FC236}">
                <a16:creationId xmlns:a16="http://schemas.microsoft.com/office/drawing/2014/main" id="{8E094B1D-BC2B-4E60-83FB-20CFC1AF2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6585" y="2612789"/>
            <a:ext cx="655093" cy="655093"/>
          </a:xfrm>
          <a:prstGeom prst="rect">
            <a:avLst/>
          </a:prstGeom>
        </p:spPr>
      </p:pic>
      <p:pic>
        <p:nvPicPr>
          <p:cNvPr id="11" name="Graphique 10" descr="Badge Nouveau contour">
            <a:extLst>
              <a:ext uri="{FF2B5EF4-FFF2-40B4-BE49-F238E27FC236}">
                <a16:creationId xmlns:a16="http://schemas.microsoft.com/office/drawing/2014/main" id="{8F2BB795-D1AD-405F-AF9A-901AB7EAC3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6585" y="4558354"/>
            <a:ext cx="655093" cy="65509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F8A4FE-F524-44B1-AD21-4B8B6C497332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48013D9-B355-6CD1-E538-D6822F2D4DAA}"/>
              </a:ext>
            </a:extLst>
          </p:cNvPr>
          <p:cNvSpPr txBox="1"/>
          <p:nvPr/>
        </p:nvSpPr>
        <p:spPr>
          <a:xfrm>
            <a:off x="328474" y="59986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49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B3E601-6DEA-470A-98D9-8C7890D8E828}"/>
              </a:ext>
            </a:extLst>
          </p:cNvPr>
          <p:cNvSpPr/>
          <p:nvPr/>
        </p:nvSpPr>
        <p:spPr>
          <a:xfrm>
            <a:off x="1" y="6316836"/>
            <a:ext cx="12192000" cy="655093"/>
          </a:xfrm>
          <a:prstGeom prst="rect">
            <a:avLst/>
          </a:prstGeom>
          <a:solidFill>
            <a:srgbClr val="AA1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515FF5-4C36-42A2-84C2-93553B2F8A00}"/>
              </a:ext>
            </a:extLst>
          </p:cNvPr>
          <p:cNvSpPr txBox="1"/>
          <p:nvPr/>
        </p:nvSpPr>
        <p:spPr>
          <a:xfrm>
            <a:off x="127000" y="-1"/>
            <a:ext cx="119444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dirty="0">
                <a:solidFill>
                  <a:srgbClr val="AA1A58"/>
                </a:solidFill>
                <a:latin typeface="Impact" panose="020B0806030902050204" pitchFamily="34" charset="0"/>
              </a:rPr>
              <a:t>REFERENTIEL DE COMPETENCES</a:t>
            </a:r>
            <a:endParaRPr lang="fr-BE" sz="4000" dirty="0">
              <a:solidFill>
                <a:srgbClr val="AA1A58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2" name="Tableau 6">
            <a:extLst>
              <a:ext uri="{FF2B5EF4-FFF2-40B4-BE49-F238E27FC236}">
                <a16:creationId xmlns:a16="http://schemas.microsoft.com/office/drawing/2014/main" id="{9E0D70FD-925E-4258-8AB1-6529B85EB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968317"/>
              </p:ext>
            </p:extLst>
          </p:nvPr>
        </p:nvGraphicFramePr>
        <p:xfrm>
          <a:off x="241109" y="657063"/>
          <a:ext cx="11709779" cy="6200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236">
                <a:tc rowSpan="4">
                  <a:txBody>
                    <a:bodyPr/>
                    <a:lstStyle/>
                    <a:p>
                      <a:pPr algn="ctr"/>
                      <a:r>
                        <a:rPr lang="fr-FR" sz="2400" b="0" cap="small" baseline="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Acteur institutionnel, social et culturel</a:t>
                      </a:r>
                      <a:endParaRPr lang="fr-BE" sz="2400" b="0" cap="small" baseline="0" dirty="0">
                        <a:solidFill>
                          <a:schemeClr val="tx1"/>
                        </a:solidFill>
                        <a:latin typeface="Impact" panose="020B0806030902050204" pitchFamily="34" charset="0"/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2B9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Agir comme acteur social et culturel (diversité, pratiques citoyennes, …)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Comprendre et respecter les enjeux éthiques et déontologiques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376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Analyser l’environnement institutionnel et organisationnel et y agir en interagissant avec les acteurs (démarche de pilotage, climat positif d’apprentissage)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Maîtriser sa situation administrative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53">
                <a:tc rowSpan="3">
                  <a:txBody>
                    <a:bodyPr/>
                    <a:lstStyle/>
                    <a:p>
                      <a:pPr algn="ctr"/>
                      <a:r>
                        <a:rPr lang="fr-FR" sz="2400" b="0" cap="small" baseline="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Acteur d’une organisation apprenante</a:t>
                      </a:r>
                      <a:endParaRPr lang="fr-BE" sz="2400" b="0" cap="small" baseline="0" dirty="0">
                        <a:solidFill>
                          <a:schemeClr val="tx1"/>
                        </a:solidFill>
                        <a:latin typeface="Impact" panose="020B0806030902050204" pitchFamily="34" charset="0"/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B1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Participer au travail collaboratif (intelligence collective)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Identifier les besoins de formation individuels et de l’équipe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Diffuser les acquis de la formation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453">
                <a:tc rowSpan="7">
                  <a:txBody>
                    <a:bodyPr/>
                    <a:lstStyle/>
                    <a:p>
                      <a:pPr algn="ctr"/>
                      <a:endParaRPr lang="fr-FR" sz="2400" b="0" cap="small" baseline="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endParaRPr>
                    </a:p>
                    <a:p>
                      <a:pPr algn="ctr"/>
                      <a:endParaRPr lang="fr-FR" sz="2400" b="0" cap="small" baseline="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fr-FR" sz="2400" b="0" cap="small" baseline="0" dirty="0">
                          <a:solidFill>
                            <a:schemeClr val="bg1"/>
                          </a:solidFill>
                          <a:latin typeface="Impact" panose="020B0806030902050204" pitchFamily="34" charset="0"/>
                        </a:rPr>
                        <a:t>Organisateur et accompagnateur d’apprentissages</a:t>
                      </a:r>
                      <a:endParaRPr lang="fr-BE" sz="2400" b="0" cap="small" baseline="0" dirty="0">
                        <a:solidFill>
                          <a:schemeClr val="bg1"/>
                        </a:solidFill>
                        <a:latin typeface="Impact" panose="020B0806030902050204" pitchFamily="34" charset="0"/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1A5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Maîtriser les contenus disciplinaires (épistémologie, didactique, méthodologie, …)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Maîtriser les savoirs relatifs aux processus d’apprentissage, aux théories de l’enseignement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Maîtriser la langue française écrite et orale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Prendre en compte les dimensions langagières des apprentissages et enseignements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8297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Agir comme un pédagogue au sein de la classe et de l’établissement (démarche d’enseignement et d’apprentissage, supports didactiques, différenciation, interdisciplinarité, numérique, EDM, </a:t>
                      </a:r>
                      <a:r>
                        <a:rPr lang="fr-FR" sz="14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Evras</a:t>
                      </a:r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, questions de genre, )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Créer un cadre relationnel bienveillant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Gérer le groupe-classe de manière stimulante, structurante, sécurisante</a:t>
                      </a:r>
                      <a:endParaRPr lang="fr-BE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3376">
                <a:tc rowSpan="3">
                  <a:txBody>
                    <a:bodyPr/>
                    <a:lstStyle/>
                    <a:p>
                      <a:pPr algn="ctr"/>
                      <a:endParaRPr lang="fr-FR" sz="2400" b="0" cap="small" baseline="0" dirty="0">
                        <a:solidFill>
                          <a:schemeClr val="tx1"/>
                        </a:solidFill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fr-FR" sz="2400" b="0" cap="small" baseline="0" dirty="0">
                          <a:solidFill>
                            <a:schemeClr val="tx1"/>
                          </a:solidFill>
                          <a:latin typeface="Impact" panose="020B0806030902050204" pitchFamily="34" charset="0"/>
                        </a:rPr>
                        <a:t>Praticien réflexif</a:t>
                      </a:r>
                      <a:endParaRPr lang="fr-BE" sz="2400" b="0" cap="small" baseline="0" dirty="0">
                        <a:solidFill>
                          <a:schemeClr val="tx1"/>
                        </a:solidFill>
                        <a:latin typeface="Impact" panose="020B0806030902050204" pitchFamily="34" charset="0"/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Prendre appui sur les données de la recherche scientifique en éducation, en didactique et en sciences humaines</a:t>
                      </a:r>
                      <a:endParaRPr lang="fr-B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Mener une observation et une analyse critique de ses propres pratiques et de leur impact</a:t>
                      </a:r>
                      <a:endParaRPr lang="fr-B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45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Construire son identité professionnelle en mobilisant outils (portfolio)</a:t>
                      </a:r>
                      <a:endParaRPr lang="fr-B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915D144-6117-494A-A6CB-3FF501CE7F09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91A8896-20B0-0CF2-0EF4-BFBD5CC33977}"/>
              </a:ext>
            </a:extLst>
          </p:cNvPr>
          <p:cNvSpPr txBox="1"/>
          <p:nvPr/>
        </p:nvSpPr>
        <p:spPr>
          <a:xfrm>
            <a:off x="241109" y="658723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093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37B41A-7A98-4E18-874A-67C4E4D677A0}"/>
              </a:ext>
            </a:extLst>
          </p:cNvPr>
          <p:cNvSpPr/>
          <p:nvPr/>
        </p:nvSpPr>
        <p:spPr>
          <a:xfrm>
            <a:off x="1" y="5131558"/>
            <a:ext cx="12192000" cy="1840371"/>
          </a:xfrm>
          <a:prstGeom prst="rect">
            <a:avLst/>
          </a:prstGeom>
          <a:solidFill>
            <a:srgbClr val="52B9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9FAB475-64DC-4BE7-BE1A-56121640F4B4}"/>
              </a:ext>
            </a:extLst>
          </p:cNvPr>
          <p:cNvSpPr txBox="1"/>
          <p:nvPr/>
        </p:nvSpPr>
        <p:spPr>
          <a:xfrm>
            <a:off x="1941738" y="2955047"/>
            <a:ext cx="8976814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6100" cap="small" dirty="0">
                <a:solidFill>
                  <a:srgbClr val="55555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  <a:ea typeface="+mj-ea"/>
                <a:cs typeface="Calibri Light"/>
              </a:rPr>
              <a:t>Besoins, types et niveaux de 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EC701-9AD2-46A7-83D5-928593357C4E}"/>
              </a:ext>
            </a:extLst>
          </p:cNvPr>
          <p:cNvSpPr/>
          <p:nvPr/>
        </p:nvSpPr>
        <p:spPr>
          <a:xfrm>
            <a:off x="127000" y="127000"/>
            <a:ext cx="11895912" cy="6638188"/>
          </a:xfrm>
          <a:prstGeom prst="rect">
            <a:avLst/>
          </a:prstGeom>
          <a:noFill/>
          <a:ln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125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89E73F1478B49A28DBB948E90E254" ma:contentTypeVersion="14" ma:contentTypeDescription="Crée un document." ma:contentTypeScope="" ma:versionID="e4646aeaa5399b76baf2d8ec717f42a0">
  <xsd:schema xmlns:xsd="http://www.w3.org/2001/XMLSchema" xmlns:xs="http://www.w3.org/2001/XMLSchema" xmlns:p="http://schemas.microsoft.com/office/2006/metadata/properties" xmlns:ns3="66ceda20-3a22-46d2-90ff-a01cd889412c" xmlns:ns4="dde838dd-b50b-4768-914d-21e2b8d8c0b6" targetNamespace="http://schemas.microsoft.com/office/2006/metadata/properties" ma:root="true" ma:fieldsID="89d7e4d820fbcad2a4e7ae6c9c81cc4f" ns3:_="" ns4:_="">
    <xsd:import namespace="66ceda20-3a22-46d2-90ff-a01cd889412c"/>
    <xsd:import namespace="dde838dd-b50b-4768-914d-21e2b8d8c0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eda20-3a22-46d2-90ff-a01cd88941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838dd-b50b-4768-914d-21e2b8d8c0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2B400-E279-4A4A-ADFF-4F6E7EE39A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364648-B395-451E-A849-60805671B2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0A5C65-38AE-48FF-A4E5-4610E882E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eda20-3a22-46d2-90ff-a01cd889412c"/>
    <ds:schemaRef ds:uri="dde838dd-b50b-4768-914d-21e2b8d8c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1382</Words>
  <Application>Microsoft Office PowerPoint</Application>
  <PresentationFormat>Grand écran</PresentationFormat>
  <Paragraphs>234</Paragraphs>
  <Slides>25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Impact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Diocésain</dc:title>
  <dc:creator>De Commer Evelyne</dc:creator>
  <cp:lastModifiedBy>Littre Francis</cp:lastModifiedBy>
  <cp:revision>7</cp:revision>
  <cp:lastPrinted>2021-10-14T11:00:13Z</cp:lastPrinted>
  <dcterms:created xsi:type="dcterms:W3CDTF">2020-10-04T09:02:14Z</dcterms:created>
  <dcterms:modified xsi:type="dcterms:W3CDTF">2022-06-01T09:58:51Z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0x010100DEA89E73F1478B49A28DBB948E90E254</vt:lpwstr>
  </property>
</Properties>
</file>